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300" r:id="rId3"/>
    <p:sldId id="257" r:id="rId4"/>
    <p:sldId id="258" r:id="rId5"/>
    <p:sldId id="289" r:id="rId6"/>
    <p:sldId id="296" r:id="rId7"/>
    <p:sldId id="291" r:id="rId8"/>
    <p:sldId id="292" r:id="rId9"/>
    <p:sldId id="294" r:id="rId10"/>
    <p:sldId id="297" r:id="rId11"/>
    <p:sldId id="298" r:id="rId12"/>
    <p:sldId id="305" r:id="rId13"/>
    <p:sldId id="309" r:id="rId14"/>
    <p:sldId id="310" r:id="rId15"/>
    <p:sldId id="274" r:id="rId16"/>
    <p:sldId id="306" r:id="rId17"/>
    <p:sldId id="311" r:id="rId18"/>
    <p:sldId id="312" r:id="rId19"/>
    <p:sldId id="313" r:id="rId20"/>
    <p:sldId id="323" r:id="rId21"/>
    <p:sldId id="307" r:id="rId22"/>
    <p:sldId id="308" r:id="rId23"/>
    <p:sldId id="314" r:id="rId24"/>
    <p:sldId id="315" r:id="rId25"/>
    <p:sldId id="316" r:id="rId26"/>
    <p:sldId id="319" r:id="rId27"/>
    <p:sldId id="318" r:id="rId28"/>
    <p:sldId id="320" r:id="rId29"/>
    <p:sldId id="321" r:id="rId30"/>
    <p:sldId id="322" r:id="rId31"/>
    <p:sldId id="317" r:id="rId32"/>
    <p:sldId id="288" r:id="rId33"/>
  </p:sldIdLst>
  <p:sldSz cx="12192000" cy="6858000"/>
  <p:notesSz cx="6858000" cy="9144000"/>
  <p:embeddedFontLst>
    <p:embeddedFont>
      <p:font typeface="맑은 고딕" panose="020B0503020000020004" pitchFamily="34" charset="-127"/>
      <p:regular r:id="rId35"/>
      <p:bold r:id="rId36"/>
    </p:embeddedFont>
    <p:embeddedFont>
      <p:font typeface="Arial Black" panose="020B0604020202020204" pitchFamily="3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ft1284" initials="s" lastIdx="8" clrIdx="0">
    <p:extLst>
      <p:ext uri="{19B8F6BF-5375-455C-9EA6-DF929625EA0E}">
        <p15:presenceInfo xmlns:p15="http://schemas.microsoft.com/office/powerpoint/2012/main" userId="S::soft1284@365office.co::c991f853-9ad4-47fe-8c78-8a7b334f99b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905A"/>
    <a:srgbClr val="E9E9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6495C9B-3DC9-4B70-A238-07C5B917426E}">
  <a:tblStyle styleId="{96495C9B-3DC9-4B70-A238-07C5B917426E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5225" autoAdjust="0"/>
  </p:normalViewPr>
  <p:slideViewPr>
    <p:cSldViewPr snapToGrid="0">
      <p:cViewPr varScale="1">
        <p:scale>
          <a:sx n="118" d="100"/>
          <a:sy n="118" d="100"/>
        </p:scale>
        <p:origin x="36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3T14:32:40.767" idx="6">
    <p:pos x="631" y="19"/>
    <p:text>학부제 개편 그리고 코로나 사태로 인한 선배와 후배간의 커뮤니케이션이 없음.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3T14:37:05.277" idx="7">
    <p:pos x="10" y="10"/>
    <p:text>새내기에게 모든 전공서적을 새로사는건 너무 비쌈</p:text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3T14:40:35.526" idx="8">
    <p:pos x="10" y="10"/>
    <p:text>그래서 USER-TRADERS 서비스를 통해 훨씬 싼 가격에 물품들을 구비가능 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494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7808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9" name="Google Shape;130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15" name="Google Shape;15;p2"/>
          <p:cNvSpPr txBox="1"/>
          <p:nvPr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sz="900" b="0" i="0" u="none" strike="noStrike" cap="non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캡션 있는 그림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614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 Black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 b="0" i="0" u="none" strike="noStrike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37.png"/><Relationship Id="rId21" Type="http://schemas.openxmlformats.org/officeDocument/2006/relationships/image" Target="../media/image53.pn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36.png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3.png"/><Relationship Id="rId5" Type="http://schemas.openxmlformats.org/officeDocument/2006/relationships/image" Target="../media/image39.png"/><Relationship Id="rId15" Type="http://schemas.openxmlformats.org/officeDocument/2006/relationships/image" Target="../media/image47.png"/><Relationship Id="rId10" Type="http://schemas.microsoft.com/office/2007/relationships/hdphoto" Target="../media/hdphoto2.wdp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comments" Target="../comments/comment1.xml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5.svg"/><Relationship Id="rId5" Type="http://schemas.openxmlformats.org/officeDocument/2006/relationships/image" Target="../media/image21.svg"/><Relationship Id="rId10" Type="http://schemas.openxmlformats.org/officeDocument/2006/relationships/image" Target="../media/image14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comments" Target="../comments/commen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svg"/><Relationship Id="rId3" Type="http://schemas.openxmlformats.org/officeDocument/2006/relationships/image" Target="../media/image19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18.png"/><Relationship Id="rId16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svg"/><Relationship Id="rId5" Type="http://schemas.openxmlformats.org/officeDocument/2006/relationships/image" Target="../media/image21.svg"/><Relationship Id="rId15" Type="http://schemas.openxmlformats.org/officeDocument/2006/relationships/image" Target="../media/image33.sv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15.sv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/>
          <p:nvPr/>
        </p:nvSpPr>
        <p:spPr>
          <a:xfrm>
            <a:off x="1420587" y="2515315"/>
            <a:ext cx="9363525" cy="20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dirty="0">
                <a:solidFill>
                  <a:srgbClr val="002060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 Black"/>
                <a:sym typeface="Arial Black"/>
              </a:rPr>
              <a:t>USER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600" b="1" i="0" u="none" strike="noStrike" cap="none" dirty="0">
                <a:solidFill>
                  <a:schemeClr val="accent1"/>
                </a:solidFill>
                <a:latin typeface="Arial Black" panose="020B0A04020102020204" pitchFamily="34" charset="0"/>
                <a:ea typeface="맑은 고딕" panose="020B0503020000020004" pitchFamily="50" charset="-127"/>
                <a:cs typeface="Arial Black"/>
                <a:sym typeface="Arial Black"/>
              </a:rPr>
              <a:t>TRADERS</a:t>
            </a:r>
            <a:endParaRPr sz="6000" b="1" i="0" u="none" strike="noStrike" cap="none" dirty="0">
              <a:solidFill>
                <a:schemeClr val="accent1"/>
              </a:solidFill>
              <a:latin typeface="Arial Black" panose="020B0A04020102020204" pitchFamily="34" charset="0"/>
              <a:ea typeface="맑은 고딕" panose="020B0503020000020004" pitchFamily="50" charset="-127"/>
              <a:cs typeface="Arial Black"/>
              <a:sym typeface="Arial Black"/>
            </a:endParaRPr>
          </a:p>
        </p:txBody>
      </p:sp>
      <p:sp>
        <p:nvSpPr>
          <p:cNvPr id="87" name="Google Shape;87;p13"/>
          <p:cNvSpPr/>
          <p:nvPr/>
        </p:nvSpPr>
        <p:spPr>
          <a:xfrm>
            <a:off x="838200" y="2311400"/>
            <a:ext cx="10528300" cy="2235200"/>
          </a:xfrm>
          <a:prstGeom prst="bracketPair">
            <a:avLst/>
          </a:prstGeom>
          <a:noFill/>
          <a:ln w="9525" cap="flat" cmpd="sng">
            <a:solidFill>
              <a:srgbClr val="59595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21D05B-69AD-4689-8968-31E992882DD9}"/>
              </a:ext>
            </a:extLst>
          </p:cNvPr>
          <p:cNvSpPr txBox="1">
            <a:spLocks/>
          </p:cNvSpPr>
          <p:nvPr/>
        </p:nvSpPr>
        <p:spPr>
          <a:xfrm>
            <a:off x="7300024" y="5587646"/>
            <a:ext cx="4260850" cy="1270354"/>
          </a:xfrm>
          <a:prstGeom prst="rect">
            <a:avLst/>
          </a:prstGeom>
        </p:spPr>
        <p:txBody>
          <a:bodyPr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US" altLang="ko-KR" sz="1600" dirty="0">
                <a:latin typeface="Arial Black" panose="020B0A04020102020204" pitchFamily="34" charset="0"/>
                <a:ea typeface="맑은 고딕" panose="020B0503020000020004" pitchFamily="50" charset="-127"/>
              </a:rPr>
              <a:t>201533029</a:t>
            </a:r>
            <a:r>
              <a:rPr lang="ko-KR" altLang="en-US" sz="1600" dirty="0">
                <a:latin typeface="Arial Black" panose="020B0A04020102020204" pitchFamily="34" charset="0"/>
                <a:ea typeface="맑은 고딕" panose="020B0503020000020004" pitchFamily="50" charset="-127"/>
              </a:rPr>
              <a:t> 정재빈</a:t>
            </a:r>
            <a:endParaRPr lang="en-US" altLang="ko-KR" sz="1600" dirty="0">
              <a:latin typeface="Arial Black" panose="020B0A04020102020204" pitchFamily="34" charset="0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dirty="0">
                <a:latin typeface="Arial Black" panose="020B0A04020102020204" pitchFamily="34" charset="0"/>
                <a:ea typeface="맑은 고딕" panose="020B0503020000020004" pitchFamily="50" charset="-127"/>
              </a:rPr>
              <a:t>201534027 </a:t>
            </a:r>
            <a:r>
              <a:rPr lang="ko-KR" altLang="en-US" sz="1600" dirty="0">
                <a:latin typeface="Arial Black" panose="020B0A04020102020204" pitchFamily="34" charset="0"/>
                <a:ea typeface="맑은 고딕" panose="020B0503020000020004" pitchFamily="50" charset="-127"/>
              </a:rPr>
              <a:t>진형준</a:t>
            </a:r>
            <a:endParaRPr lang="en-US" altLang="ko-KR" sz="1600" dirty="0">
              <a:latin typeface="Arial Black" panose="020B0A04020102020204" pitchFamily="34" charset="0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dirty="0">
                <a:latin typeface="Arial Black" panose="020B0A04020102020204" pitchFamily="34" charset="0"/>
                <a:ea typeface="맑은 고딕" panose="020B0503020000020004" pitchFamily="50" charset="-127"/>
              </a:rPr>
              <a:t>201533030 </a:t>
            </a:r>
            <a:r>
              <a:rPr lang="ko-KR" altLang="en-US" sz="1600" dirty="0">
                <a:latin typeface="Arial Black" panose="020B0A04020102020204" pitchFamily="34" charset="0"/>
                <a:ea typeface="맑은 고딕" panose="020B0503020000020004" pitchFamily="50" charset="-127"/>
              </a:rPr>
              <a:t>조영민</a:t>
            </a:r>
            <a:endParaRPr lang="en-US" altLang="ko-KR" sz="1600" dirty="0">
              <a:latin typeface="Arial Black" panose="020B0A04020102020204" pitchFamily="34" charset="0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dirty="0">
                <a:latin typeface="Arial Black" panose="020B0A04020102020204" pitchFamily="34" charset="0"/>
                <a:ea typeface="맑은 고딕" panose="020B0503020000020004" pitchFamily="50" charset="-127"/>
              </a:rPr>
              <a:t>201533011 </a:t>
            </a:r>
            <a:r>
              <a:rPr lang="ko-KR" altLang="en-US" sz="1600" dirty="0">
                <a:latin typeface="Arial Black" panose="020B0A04020102020204" pitchFamily="34" charset="0"/>
                <a:ea typeface="맑은 고딕" panose="020B0503020000020004" pitchFamily="50" charset="-127"/>
              </a:rPr>
              <a:t>박형준</a:t>
            </a:r>
            <a:endParaRPr lang="en-US" altLang="ko-KR" sz="1600" dirty="0">
              <a:latin typeface="Arial Black" panose="020B0A04020102020204" pitchFamily="34" charset="0"/>
              <a:ea typeface="맑은 고딕" panose="020B0503020000020004" pitchFamily="50" charset="-127"/>
            </a:endParaRPr>
          </a:p>
          <a:p>
            <a:pPr algn="r"/>
            <a:r>
              <a:rPr lang="en-US" altLang="ko-KR" sz="1600" dirty="0">
                <a:latin typeface="Arial Black" panose="020B0A04020102020204" pitchFamily="34" charset="0"/>
                <a:ea typeface="맑은 고딕" panose="020B0503020000020004" pitchFamily="50" charset="-127"/>
              </a:rPr>
              <a:t>201533019 </a:t>
            </a:r>
            <a:r>
              <a:rPr lang="ko-KR" altLang="en-US" sz="1600" dirty="0" err="1">
                <a:latin typeface="Arial Black" panose="020B0A04020102020204" pitchFamily="34" charset="0"/>
                <a:ea typeface="맑은 고딕" panose="020B0503020000020004" pitchFamily="50" charset="-127"/>
              </a:rPr>
              <a:t>이주경</a:t>
            </a:r>
            <a:r>
              <a:rPr lang="ko-KR" altLang="en-US" sz="1600" dirty="0">
                <a:latin typeface="Arial Black" panose="020B0A04020102020204" pitchFamily="34" charset="0"/>
                <a:ea typeface="맑은 고딕" panose="020B0503020000020004" pitchFamily="50" charset="-127"/>
              </a:rPr>
              <a:t>  </a:t>
            </a:r>
            <a:endParaRPr lang="en-US" sz="1600" dirty="0">
              <a:latin typeface="Arial Black" panose="020B0A04020102020204" pitchFamily="34" charset="0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6BC26D92-3450-4144-AE53-E4BC1622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467" y="2317071"/>
            <a:ext cx="4260850" cy="3098307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ea typeface="맑은 고딕" panose="020B0503020000020004" pitchFamily="50" charset="-127"/>
              </a:rPr>
              <a:t>중고거래 판매를 통해</a:t>
            </a:r>
            <a:br>
              <a:rPr lang="en-US" altLang="ko-KR" sz="2800" dirty="0">
                <a:ea typeface="맑은 고딕" panose="020B0503020000020004" pitchFamily="50" charset="-127"/>
              </a:rPr>
            </a:br>
            <a:br>
              <a:rPr lang="en-US" altLang="ko-KR" sz="2800" dirty="0">
                <a:ea typeface="맑은 고딕" panose="020B0503020000020004" pitchFamily="50" charset="-127"/>
              </a:rPr>
            </a:br>
            <a:br>
              <a:rPr lang="en-US" altLang="ko-KR" sz="2800" dirty="0">
                <a:ea typeface="맑은 고딕" panose="020B0503020000020004" pitchFamily="50" charset="-127"/>
              </a:rPr>
            </a:br>
            <a:r>
              <a:rPr lang="ko-KR" altLang="en-US" sz="2800" dirty="0">
                <a:ea typeface="맑은 고딕" panose="020B0503020000020004" pitchFamily="50" charset="-127"/>
              </a:rPr>
              <a:t>물품의 재활용 가능 및</a:t>
            </a:r>
            <a:br>
              <a:rPr lang="en-US" altLang="ko-KR" sz="2800" dirty="0">
                <a:ea typeface="맑은 고딕" panose="020B0503020000020004" pitchFamily="50" charset="-127"/>
              </a:rPr>
            </a:br>
            <a:br>
              <a:rPr lang="en-US" altLang="ko-KR" sz="2800" dirty="0">
                <a:ea typeface="맑은 고딕" panose="020B0503020000020004" pitchFamily="50" charset="-127"/>
              </a:rPr>
            </a:br>
            <a:r>
              <a:rPr lang="ko-KR" altLang="en-US" sz="2800" dirty="0">
                <a:ea typeface="맑은 고딕" panose="020B0503020000020004" pitchFamily="50" charset="-127"/>
              </a:rPr>
              <a:t> </a:t>
            </a:r>
            <a:br>
              <a:rPr lang="en-US" altLang="ko-KR" sz="2800" dirty="0">
                <a:ea typeface="맑은 고딕" panose="020B0503020000020004" pitchFamily="50" charset="-127"/>
              </a:rPr>
            </a:br>
            <a:r>
              <a:rPr lang="ko-KR" altLang="en-US" sz="2800" dirty="0">
                <a:ea typeface="맑은 고딕" panose="020B0503020000020004" pitchFamily="50" charset="-127"/>
              </a:rPr>
              <a:t>경제적 이윤 추구  </a:t>
            </a:r>
            <a:endParaRPr lang="en-US" sz="2800" dirty="0">
              <a:ea typeface="맑은 고딕" panose="020B0503020000020004" pitchFamily="50" charset="-127"/>
            </a:endParaRPr>
          </a:p>
        </p:txBody>
      </p:sp>
      <p:pic>
        <p:nvPicPr>
          <p:cNvPr id="7" name="그림 6" descr="서류 가방에 있는 책">
            <a:extLst>
              <a:ext uri="{FF2B5EF4-FFF2-40B4-BE49-F238E27FC236}">
                <a16:creationId xmlns:a16="http://schemas.microsoft.com/office/drawing/2014/main" id="{8CF86C16-B3E9-064F-BBCB-8C655517A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5" r="4812" b="-2"/>
          <a:stretch/>
        </p:blipFill>
        <p:spPr>
          <a:xfrm>
            <a:off x="5706970" y="1520086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58;p17">
            <a:extLst>
              <a:ext uri="{FF2B5EF4-FFF2-40B4-BE49-F238E27FC236}">
                <a16:creationId xmlns:a16="http://schemas.microsoft.com/office/drawing/2014/main" id="{BE4CB81A-9E34-FA47-9C62-EB4EF2B74FF2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60;p17">
            <a:extLst>
              <a:ext uri="{FF2B5EF4-FFF2-40B4-BE49-F238E27FC236}">
                <a16:creationId xmlns:a16="http://schemas.microsoft.com/office/drawing/2014/main" id="{72033FD8-93F7-9549-9105-F700D9F49CCA}"/>
              </a:ext>
            </a:extLst>
          </p:cNvPr>
          <p:cNvSpPr txBox="1"/>
          <p:nvPr/>
        </p:nvSpPr>
        <p:spPr>
          <a:xfrm>
            <a:off x="127590" y="111942"/>
            <a:ext cx="43158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 동기 및 기대효과</a:t>
            </a:r>
            <a:endParaRPr sz="3200" dirty="0">
              <a:solidFill>
                <a:srgbClr val="DDBC9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9071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화면에 표시된 컴퓨터 스크립트">
            <a:extLst>
              <a:ext uri="{FF2B5EF4-FFF2-40B4-BE49-F238E27FC236}">
                <a16:creationId xmlns:a16="http://schemas.microsoft.com/office/drawing/2014/main" id="{DC1F7B2A-59C8-9D4E-989B-F8A63697AD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66" b="98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29;p21">
            <a:extLst>
              <a:ext uri="{FF2B5EF4-FFF2-40B4-BE49-F238E27FC236}">
                <a16:creationId xmlns:a16="http://schemas.microsoft.com/office/drawing/2014/main" id="{4BE40954-6AAD-9A48-A1DD-034C4F3B1F4D}"/>
              </a:ext>
            </a:extLst>
          </p:cNvPr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31;p21">
            <a:extLst>
              <a:ext uri="{FF2B5EF4-FFF2-40B4-BE49-F238E27FC236}">
                <a16:creationId xmlns:a16="http://schemas.microsoft.com/office/drawing/2014/main" id="{E663A1A2-6641-45E3-B7E1-0CE5ADDA48DA}"/>
              </a:ext>
            </a:extLst>
          </p:cNvPr>
          <p:cNvSpPr txBox="1"/>
          <p:nvPr/>
        </p:nvSpPr>
        <p:spPr>
          <a:xfrm>
            <a:off x="8813948" y="2798667"/>
            <a:ext cx="2553904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CEC9C3"/>
                </a:solidFill>
                <a:latin typeface="+mj-ea"/>
                <a:ea typeface="+mj-ea"/>
              </a:rPr>
              <a:t>기술 스택 </a:t>
            </a:r>
            <a:endParaRPr lang="en-US" altLang="ko-KR" sz="2800" dirty="0">
              <a:solidFill>
                <a:srgbClr val="CEC9C3"/>
              </a:solidFill>
              <a:latin typeface="+mj-ea"/>
              <a:ea typeface="+mj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CEC9C3"/>
                </a:solidFill>
                <a:latin typeface="+mj-ea"/>
                <a:ea typeface="+mj-ea"/>
              </a:rPr>
              <a:t>및</a:t>
            </a:r>
            <a:endParaRPr lang="en-US" altLang="ko-KR" sz="2800" dirty="0">
              <a:solidFill>
                <a:srgbClr val="CEC9C3"/>
              </a:solidFill>
              <a:latin typeface="+mj-ea"/>
              <a:ea typeface="+mj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CEC9C3"/>
                </a:solidFill>
                <a:latin typeface="+mj-ea"/>
                <a:ea typeface="+mj-ea"/>
              </a:rPr>
              <a:t>역할 분담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2750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2386577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</a:rPr>
              <a:t>기술 스택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771A59-507D-4565-BE6F-BA46B3738A4F}"/>
              </a:ext>
            </a:extLst>
          </p:cNvPr>
          <p:cNvSpPr txBox="1"/>
          <p:nvPr/>
        </p:nvSpPr>
        <p:spPr>
          <a:xfrm>
            <a:off x="5038417" y="4302714"/>
            <a:ext cx="218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</a:rPr>
              <a:t>BACK END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5" name="Picture 20" descr="java 8 png에 대한 이미지 검색결과">
            <a:extLst>
              <a:ext uri="{FF2B5EF4-FFF2-40B4-BE49-F238E27FC236}">
                <a16:creationId xmlns:a16="http://schemas.microsoft.com/office/drawing/2014/main" id="{50413D29-03C5-4808-BE56-D17B9F7ED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214" y="4774830"/>
            <a:ext cx="1120424" cy="830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64FCB5F-9EE8-40A4-9DE5-580B730266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12" y="4917880"/>
            <a:ext cx="1949311" cy="625327"/>
          </a:xfrm>
          <a:prstGeom prst="rect">
            <a:avLst/>
          </a:prstGeom>
        </p:spPr>
      </p:pic>
      <p:pic>
        <p:nvPicPr>
          <p:cNvPr id="7" name="Picture 18" descr="apache tomcat png에 대한 이미지 검색결과">
            <a:extLst>
              <a:ext uri="{FF2B5EF4-FFF2-40B4-BE49-F238E27FC236}">
                <a16:creationId xmlns:a16="http://schemas.microsoft.com/office/drawing/2014/main" id="{ED1FC633-BF1F-44BA-A0FE-9A0C7555C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42" y="6024595"/>
            <a:ext cx="1338464" cy="48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github에 대한 이미지 검색결과">
            <a:extLst>
              <a:ext uri="{FF2B5EF4-FFF2-40B4-BE49-F238E27FC236}">
                <a16:creationId xmlns:a16="http://schemas.microsoft.com/office/drawing/2014/main" id="{EF3758C1-346A-4120-A36E-A1DAEAB9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04" y="1658114"/>
            <a:ext cx="1687035" cy="62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sourcetree에 대한 이미지 검색결과">
            <a:extLst>
              <a:ext uri="{FF2B5EF4-FFF2-40B4-BE49-F238E27FC236}">
                <a16:creationId xmlns:a16="http://schemas.microsoft.com/office/drawing/2014/main" id="{8D37002C-331B-4439-B8D8-2894DE81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278" y="1469881"/>
            <a:ext cx="1746420" cy="91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03EA20-3F79-4858-B056-AEC3134E26E1}"/>
              </a:ext>
            </a:extLst>
          </p:cNvPr>
          <p:cNvSpPr txBox="1"/>
          <p:nvPr/>
        </p:nvSpPr>
        <p:spPr>
          <a:xfrm>
            <a:off x="4951775" y="2648637"/>
            <a:ext cx="218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+mj-ea"/>
                <a:ea typeface="+mj-ea"/>
              </a:rPr>
              <a:t>FRONT END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3B79D1-BF7D-4C21-9920-4645CF9BE2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backgroundMark x1="36884" y1="7874" x2="36884" y2="7874"/>
                        <a14:backgroundMark x1="44181" y1="10630" x2="50493" y2="106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3911" y="1539806"/>
            <a:ext cx="841292" cy="8429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481CA2F-FBFA-4DBB-AEFC-26DF46D029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56" b="89837" l="9925" r="96241">
                        <a14:foregroundMark x1="46617" y1="47154" x2="46316" y2="68293"/>
                        <a14:foregroundMark x1="46316" y1="68293" x2="49173" y2="47561"/>
                        <a14:foregroundMark x1="49173" y1="47561" x2="51278" y2="45935"/>
                        <a14:foregroundMark x1="54887" y1="50000" x2="62707" y2="45528"/>
                        <a14:foregroundMark x1="62707" y1="45528" x2="63759" y2="66667"/>
                        <a14:foregroundMark x1="63759" y1="66667" x2="55789" y2="73171"/>
                        <a14:foregroundMark x1="55789" y1="73171" x2="62256" y2="55691"/>
                        <a14:foregroundMark x1="77444" y1="32927" x2="76842" y2="54472"/>
                        <a14:foregroundMark x1="76842" y1="54472" x2="69323" y2="59756"/>
                        <a14:foregroundMark x1="69323" y1="59756" x2="74887" y2="67073"/>
                        <a14:foregroundMark x1="82707" y1="33333" x2="83609" y2="73577"/>
                        <a14:foregroundMark x1="90075" y1="58943" x2="96241" y2="71951"/>
                        <a14:foregroundMark x1="96241" y1="71951" x2="96241" y2="719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80906" y="1680152"/>
            <a:ext cx="1746420" cy="64604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DA7C816-203E-43CB-B37A-933FF0D85B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79808" y="5881005"/>
            <a:ext cx="1419545" cy="68522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A7FE10D-1D50-4234-9BC5-7E9C4E8376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2610" y="3400156"/>
            <a:ext cx="1257167" cy="84295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6DD4887-169E-4E69-BE09-271088BA7B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09763" y="3418296"/>
            <a:ext cx="825830" cy="794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33A48F4-5765-4705-BA94-F22338B634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86854" y="3450389"/>
            <a:ext cx="758930" cy="7504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5B35324-D3AB-420E-99AE-A582FA90FF9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129891" y="3467366"/>
            <a:ext cx="786735" cy="71646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D0AD8A8-B389-4714-8DE1-08F52862C0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89058" y="3459375"/>
            <a:ext cx="786735" cy="75322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835B7AC-53E2-466D-8834-531F1E9EFB4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69871" y="5881006"/>
            <a:ext cx="1358273" cy="68522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7A17635-EA5E-49E0-AB2A-951DF13778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89581" y="6161638"/>
            <a:ext cx="125623" cy="645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798755-687D-4EF6-813F-4DAC300D8855}"/>
              </a:ext>
            </a:extLst>
          </p:cNvPr>
          <p:cNvSpPr txBox="1"/>
          <p:nvPr/>
        </p:nvSpPr>
        <p:spPr>
          <a:xfrm>
            <a:off x="1082796" y="1207070"/>
            <a:ext cx="1678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202124"/>
                </a:solidFill>
                <a:effectLst/>
                <a:latin typeface="+mj-ea"/>
                <a:ea typeface="+mj-ea"/>
              </a:rPr>
              <a:t>IDEA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2050" name="Picture 2" descr="Visual Studio Code - Wikipedia">
            <a:extLst>
              <a:ext uri="{FF2B5EF4-FFF2-40B4-BE49-F238E27FC236}">
                <a16:creationId xmlns:a16="http://schemas.microsoft.com/office/drawing/2014/main" id="{51AA9E64-CACE-4FC0-AAF6-7E7AE8E6B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786" y="1658114"/>
            <a:ext cx="646044" cy="6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C198DA-79D4-47C2-9165-A125A53B0627}"/>
              </a:ext>
            </a:extLst>
          </p:cNvPr>
          <p:cNvSpPr txBox="1"/>
          <p:nvPr/>
        </p:nvSpPr>
        <p:spPr>
          <a:xfrm>
            <a:off x="4905677" y="1216496"/>
            <a:ext cx="1678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latin typeface="+mj-ea"/>
                <a:ea typeface="+mj-ea"/>
              </a:rPr>
              <a:t>형상 관리 </a:t>
            </a:r>
            <a:r>
              <a:rPr lang="ko-KR" altLang="en-US" kern="1200" dirty="0">
                <a:solidFill>
                  <a:srgbClr val="202124"/>
                </a:solidFill>
                <a:latin typeface="+mj-ea"/>
                <a:ea typeface="+mj-ea"/>
              </a:rPr>
              <a:t>도구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7B94F8F-0DEA-4C74-B86D-D4207F2122DB}"/>
              </a:ext>
            </a:extLst>
          </p:cNvPr>
          <p:cNvSpPr txBox="1"/>
          <p:nvPr/>
        </p:nvSpPr>
        <p:spPr>
          <a:xfrm>
            <a:off x="9237539" y="1207070"/>
            <a:ext cx="1678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uLnTx/>
                <a:uFillTx/>
                <a:latin typeface="+mj-ea"/>
                <a:ea typeface="+mj-ea"/>
              </a:rPr>
              <a:t>빌드 도구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770D33-9E01-40EE-80C7-43E4D2CF870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53021" y="1722294"/>
            <a:ext cx="1343025" cy="581025"/>
          </a:xfrm>
          <a:prstGeom prst="rect">
            <a:avLst/>
          </a:prstGeom>
        </p:spPr>
      </p:pic>
      <p:pic>
        <p:nvPicPr>
          <p:cNvPr id="2052" name="그림 2051">
            <a:extLst>
              <a:ext uri="{FF2B5EF4-FFF2-40B4-BE49-F238E27FC236}">
                <a16:creationId xmlns:a16="http://schemas.microsoft.com/office/drawing/2014/main" id="{F62D2991-57C8-4DFB-8279-FB151138A35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995041" y="3402253"/>
            <a:ext cx="1524000" cy="819150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08986FA-CF33-474C-AFD8-FF94C6DA39A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2117" y="4780198"/>
            <a:ext cx="1333535" cy="82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16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역할 분담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EA2C9CF-EDA6-4324-9CA6-61FE193F68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534929"/>
              </p:ext>
            </p:extLst>
          </p:nvPr>
        </p:nvGraphicFramePr>
        <p:xfrm>
          <a:off x="777636" y="1293048"/>
          <a:ext cx="10116765" cy="5164412"/>
        </p:xfrm>
        <a:graphic>
          <a:graphicData uri="http://schemas.openxmlformats.org/drawingml/2006/table">
            <a:tbl>
              <a:tblPr/>
              <a:tblGrid>
                <a:gridCol w="1904962">
                  <a:extLst>
                    <a:ext uri="{9D8B030D-6E8A-4147-A177-3AD203B41FA5}">
                      <a16:colId xmlns:a16="http://schemas.microsoft.com/office/drawing/2014/main" val="2941599190"/>
                    </a:ext>
                  </a:extLst>
                </a:gridCol>
                <a:gridCol w="1903848">
                  <a:extLst>
                    <a:ext uri="{9D8B030D-6E8A-4147-A177-3AD203B41FA5}">
                      <a16:colId xmlns:a16="http://schemas.microsoft.com/office/drawing/2014/main" val="1853219071"/>
                    </a:ext>
                  </a:extLst>
                </a:gridCol>
                <a:gridCol w="1977286">
                  <a:extLst>
                    <a:ext uri="{9D8B030D-6E8A-4147-A177-3AD203B41FA5}">
                      <a16:colId xmlns:a16="http://schemas.microsoft.com/office/drawing/2014/main" val="1568789919"/>
                    </a:ext>
                  </a:extLst>
                </a:gridCol>
                <a:gridCol w="1977286">
                  <a:extLst>
                    <a:ext uri="{9D8B030D-6E8A-4147-A177-3AD203B41FA5}">
                      <a16:colId xmlns:a16="http://schemas.microsoft.com/office/drawing/2014/main" val="1009763288"/>
                    </a:ext>
                  </a:extLst>
                </a:gridCol>
                <a:gridCol w="2353383">
                  <a:extLst>
                    <a:ext uri="{9D8B030D-6E8A-4147-A177-3AD203B41FA5}">
                      <a16:colId xmlns:a16="http://schemas.microsoft.com/office/drawing/2014/main" val="1253544187"/>
                    </a:ext>
                  </a:extLst>
                </a:gridCol>
              </a:tblGrid>
              <a:tr h="36399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구분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기술 스택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라이브러리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개발 환경 도구</a:t>
                      </a:r>
                      <a:endParaRPr lang="ko-KR" alt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역할 분담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8906361"/>
                  </a:ext>
                </a:extLst>
              </a:tr>
              <a:tr h="108444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FRONT END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 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CSS 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Ajax</a:t>
                      </a: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Node.js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Vue.js</a:t>
                      </a:r>
                      <a:endParaRPr lang="en-US" altLang="ko-KR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Yarn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json</a:t>
                      </a: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Visual studio code</a:t>
                      </a: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진형준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이주경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66797"/>
                  </a:ext>
                </a:extLst>
              </a:tr>
              <a:tr h="151047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BACK</a:t>
                      </a: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END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Java 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Spring Boot 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Tomcat 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Spring </a:t>
                      </a: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Jpa</a:t>
                      </a: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Spring-boot-web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Spring-Data-</a:t>
                      </a: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Jpa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Tomcat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Lombok 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KaKao</a:t>
                      </a: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-API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ChatBot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Intellij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정재빈</a:t>
                      </a:r>
                      <a:endParaRPr lang="en-US" altLang="ko-KR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박형준</a:t>
                      </a:r>
                      <a:endParaRPr lang="en-US" altLang="ko-KR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조영민</a:t>
                      </a: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210175"/>
                  </a:ext>
                </a:extLst>
              </a:tr>
              <a:tr h="2109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Intellij</a:t>
                      </a:r>
                      <a:endParaRPr lang="en-US" altLang="ko-KR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정재빈</a:t>
                      </a:r>
                      <a:endParaRPr lang="en-US" altLang="ko-KR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박형준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495302"/>
                  </a:ext>
                </a:extLst>
              </a:tr>
              <a:tr h="6540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SERVER </a:t>
                      </a: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배포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</a:t>
                      </a:r>
                      <a:endParaRPr lang="en-US" sz="1300" kern="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EC2 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AWS RDS</a:t>
                      </a: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Putty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Intellij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정재빈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조영민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650666"/>
                  </a:ext>
                </a:extLst>
              </a:tr>
              <a:tr h="7688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원격 공유 저장소</a:t>
                      </a:r>
                      <a:endParaRPr lang="en-US" altLang="ko-KR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형상 관리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tree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Intellij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Git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Source tree</a:t>
                      </a:r>
                      <a:endParaRPr 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5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ALL</a:t>
                      </a:r>
                      <a:endParaRPr lang="ko-KR" altLang="en-US" sz="13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59186" marR="59186" marT="16363" marB="16363">
                    <a:lnL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A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017076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B9628C2E-7B1A-4EE1-90B2-DF2AAAF87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1806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515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기능 구현 역할 분담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B69D84B-7DCD-4EAD-8E51-D03FFC47CB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683662"/>
              </p:ext>
            </p:extLst>
          </p:nvPr>
        </p:nvGraphicFramePr>
        <p:xfrm>
          <a:off x="771148" y="937085"/>
          <a:ext cx="10343696" cy="594644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77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111">
                  <a:extLst>
                    <a:ext uri="{9D8B030D-6E8A-4147-A177-3AD203B41FA5}">
                      <a16:colId xmlns:a16="http://schemas.microsoft.com/office/drawing/2014/main" val="1109510012"/>
                    </a:ext>
                  </a:extLst>
                </a:gridCol>
                <a:gridCol w="19442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0326">
                  <a:extLst>
                    <a:ext uri="{9D8B030D-6E8A-4147-A177-3AD203B41FA5}">
                      <a16:colId xmlns:a16="http://schemas.microsoft.com/office/drawing/2014/main" val="1480336611"/>
                    </a:ext>
                  </a:extLst>
                </a:gridCol>
                <a:gridCol w="1562470">
                  <a:extLst>
                    <a:ext uri="{9D8B030D-6E8A-4147-A177-3AD203B41FA5}">
                      <a16:colId xmlns:a16="http://schemas.microsoft.com/office/drawing/2014/main" val="2370176757"/>
                    </a:ext>
                  </a:extLst>
                </a:gridCol>
                <a:gridCol w="1322773">
                  <a:extLst>
                    <a:ext uri="{9D8B030D-6E8A-4147-A177-3AD203B41FA5}">
                      <a16:colId xmlns:a16="http://schemas.microsoft.com/office/drawing/2014/main" val="3072699018"/>
                    </a:ext>
                  </a:extLst>
                </a:gridCol>
                <a:gridCol w="1526961">
                  <a:extLst>
                    <a:ext uri="{9D8B030D-6E8A-4147-A177-3AD203B41FA5}">
                      <a16:colId xmlns:a16="http://schemas.microsoft.com/office/drawing/2014/main" val="4156562527"/>
                    </a:ext>
                  </a:extLst>
                </a:gridCol>
              </a:tblGrid>
              <a:tr h="405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회원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중고 거래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181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1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검색  및  카테고리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181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장바구니</a:t>
                      </a:r>
                      <a:r>
                        <a:rPr lang="en-US" altLang="ko-KR" sz="11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11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좋아요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181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spc="-15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쪽지함</a:t>
                      </a:r>
                      <a:r>
                        <a:rPr lang="en-US" altLang="ko-KR" sz="11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b="1" spc="-15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메일함</a:t>
                      </a:r>
                      <a:r>
                        <a:rPr lang="en-US" altLang="ko-KR" sz="1100" b="1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100" b="1" spc="-15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181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1200" spc="-150" dirty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+mn-cs"/>
                        </a:rPr>
                        <a:t>카카오톡 채널</a:t>
                      </a: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18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031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로그인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회원가입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로그아웃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내 정보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게시물 등록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저장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이미지 파일 업로드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게시물 목록 조회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게시물 상세 정보 조회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게시물 조회수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장바구니를 담은 수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좋아요 수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무한 스크롤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페이지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네이션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내 거래 게시물 목록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게시물 저장 시간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몇분전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몇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시간전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몇 일전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가지 카테고리에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따른 검색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검색어에 따른 검색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장바구니에 담기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저장하기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나의 장바구니 현황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장바구니 상세정보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장바구니 삭제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게시물 좋아요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쪽찌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 보내기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받은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쪽지함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보낸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쪽지함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답장하기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쪽지 삭제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쪽지 상세정보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카카오톡 채널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API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를 통한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웹서비스 가이드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고객센터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회원들에게 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다양한 수신 정보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카카오톡에서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-&gt;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유저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트레이더스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홈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쪽지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카테고리 검색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바로 이동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794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역할 분담</a:t>
                      </a:r>
                      <a:endParaRPr lang="en-US" altLang="ko-KR" sz="11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Front: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진형준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이주경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Back 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정재빈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Front: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진형준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Back :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정재빈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 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조영민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Front: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진형준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Back 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정재빈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박형준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ko-KR" altLang="en-US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Front: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진형준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Back 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정재빈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Front: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진형준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이주경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Back :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조영민 </a:t>
                      </a: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박형준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Front: </a:t>
                      </a:r>
                      <a:r>
                        <a:rPr lang="ko-KR" altLang="en-US" sz="1100" dirty="0" err="1">
                          <a:latin typeface="+mn-ea"/>
                          <a:ea typeface="+mn-ea"/>
                        </a:rPr>
                        <a:t>이주경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r>
                        <a:rPr lang="en-US" altLang="ko-KR" sz="1100" dirty="0">
                          <a:latin typeface="+mn-ea"/>
                          <a:ea typeface="+mn-ea"/>
                        </a:rPr>
                        <a:t>Back : </a:t>
                      </a:r>
                      <a:r>
                        <a:rPr lang="ko-KR" altLang="en-US" sz="1100" dirty="0">
                          <a:latin typeface="+mn-ea"/>
                          <a:ea typeface="+mn-ea"/>
                        </a:rPr>
                        <a:t>조영민</a:t>
                      </a:r>
                      <a:endParaRPr lang="en-US" altLang="ko-KR" sz="1100" dirty="0">
                        <a:latin typeface="+mn-ea"/>
                        <a:ea typeface="+mn-ea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  <a:defRPr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marT="31227" marB="3122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221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340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64169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31"/>
          <p:cNvSpPr/>
          <p:nvPr/>
        </p:nvSpPr>
        <p:spPr>
          <a:xfrm>
            <a:off x="5461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31"/>
          <p:cNvSpPr txBox="1"/>
          <p:nvPr/>
        </p:nvSpPr>
        <p:spPr>
          <a:xfrm>
            <a:off x="992499" y="3167410"/>
            <a:ext cx="255390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CEC9C3"/>
                </a:solidFill>
                <a:latin typeface="+mj-ea"/>
                <a:ea typeface="+mj-ea"/>
              </a:rPr>
              <a:t>완성 뷰</a:t>
            </a:r>
            <a:endParaRPr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05878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홈</a:t>
            </a:r>
            <a:r>
              <a:rPr lang="en-US" altLang="ko-KR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게시물 목록</a:t>
            </a:r>
            <a:r>
              <a:rPr lang="en-US" altLang="ko-KR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)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1FC2FB-7394-45D8-9740-F1BEA704E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6" y="1205162"/>
            <a:ext cx="8427622" cy="54167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DE7E8C-B61E-4123-82E3-A7B178ADB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146" y="1205163"/>
            <a:ext cx="2864147" cy="544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412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8330370-B202-44DA-991D-98AD999CE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1293047"/>
            <a:ext cx="8495930" cy="5214284"/>
          </a:xfrm>
          <a:prstGeom prst="rect">
            <a:avLst/>
          </a:prstGeom>
        </p:spPr>
      </p:pic>
      <p:sp>
        <p:nvSpPr>
          <p:cNvPr id="6" name="Google Shape;160;p17">
            <a:extLst>
              <a:ext uri="{FF2B5EF4-FFF2-40B4-BE49-F238E27FC236}">
                <a16:creationId xmlns:a16="http://schemas.microsoft.com/office/drawing/2014/main" id="{4F601D2D-BBDA-4407-B675-82E9E368213B}"/>
              </a:ext>
            </a:extLst>
          </p:cNvPr>
          <p:cNvSpPr txBox="1"/>
          <p:nvPr/>
        </p:nvSpPr>
        <p:spPr>
          <a:xfrm>
            <a:off x="77186" y="205878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</a:rPr>
              <a:t>검색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5B6C88-B7F5-43E6-8650-2F5A72DD0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146" y="1293047"/>
            <a:ext cx="2415825" cy="521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377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검색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0BEC09-870D-45F5-B866-00BB3DCC7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1232096"/>
            <a:ext cx="8735627" cy="5248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EDCCC9D-7C45-465B-83B2-A267D5A4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595" y="1232096"/>
            <a:ext cx="2448042" cy="52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207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</a:rPr>
              <a:t>로그인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412197-EB94-40AE-8DDA-5F260877D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4" y="1293048"/>
            <a:ext cx="8575830" cy="49875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E251BE-0021-4548-A65F-948438B8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001" y="1293048"/>
            <a:ext cx="2615109" cy="49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2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B3C2825-2529-42E2-BE30-F7C175BF01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29965"/>
              </p:ext>
            </p:extLst>
          </p:nvPr>
        </p:nvGraphicFramePr>
        <p:xfrm>
          <a:off x="611956" y="1270268"/>
          <a:ext cx="10475158" cy="51155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5767">
                  <a:extLst>
                    <a:ext uri="{9D8B030D-6E8A-4147-A177-3AD203B41FA5}">
                      <a16:colId xmlns:a16="http://schemas.microsoft.com/office/drawing/2014/main" val="4019044696"/>
                    </a:ext>
                  </a:extLst>
                </a:gridCol>
                <a:gridCol w="555812">
                  <a:extLst>
                    <a:ext uri="{9D8B030D-6E8A-4147-A177-3AD203B41FA5}">
                      <a16:colId xmlns:a16="http://schemas.microsoft.com/office/drawing/2014/main" val="4035025341"/>
                    </a:ext>
                  </a:extLst>
                </a:gridCol>
                <a:gridCol w="484094">
                  <a:extLst>
                    <a:ext uri="{9D8B030D-6E8A-4147-A177-3AD203B41FA5}">
                      <a16:colId xmlns:a16="http://schemas.microsoft.com/office/drawing/2014/main" val="2697607307"/>
                    </a:ext>
                  </a:extLst>
                </a:gridCol>
                <a:gridCol w="519953">
                  <a:extLst>
                    <a:ext uri="{9D8B030D-6E8A-4147-A177-3AD203B41FA5}">
                      <a16:colId xmlns:a16="http://schemas.microsoft.com/office/drawing/2014/main" val="1170571512"/>
                    </a:ext>
                  </a:extLst>
                </a:gridCol>
                <a:gridCol w="636494">
                  <a:extLst>
                    <a:ext uri="{9D8B030D-6E8A-4147-A177-3AD203B41FA5}">
                      <a16:colId xmlns:a16="http://schemas.microsoft.com/office/drawing/2014/main" val="3562046343"/>
                    </a:ext>
                  </a:extLst>
                </a:gridCol>
                <a:gridCol w="654424">
                  <a:extLst>
                    <a:ext uri="{9D8B030D-6E8A-4147-A177-3AD203B41FA5}">
                      <a16:colId xmlns:a16="http://schemas.microsoft.com/office/drawing/2014/main" val="440473880"/>
                    </a:ext>
                  </a:extLst>
                </a:gridCol>
                <a:gridCol w="600635">
                  <a:extLst>
                    <a:ext uri="{9D8B030D-6E8A-4147-A177-3AD203B41FA5}">
                      <a16:colId xmlns:a16="http://schemas.microsoft.com/office/drawing/2014/main" val="1018795737"/>
                    </a:ext>
                  </a:extLst>
                </a:gridCol>
                <a:gridCol w="735106">
                  <a:extLst>
                    <a:ext uri="{9D8B030D-6E8A-4147-A177-3AD203B41FA5}">
                      <a16:colId xmlns:a16="http://schemas.microsoft.com/office/drawing/2014/main" val="3360948432"/>
                    </a:ext>
                  </a:extLst>
                </a:gridCol>
                <a:gridCol w="493059">
                  <a:extLst>
                    <a:ext uri="{9D8B030D-6E8A-4147-A177-3AD203B41FA5}">
                      <a16:colId xmlns:a16="http://schemas.microsoft.com/office/drawing/2014/main" val="1638868658"/>
                    </a:ext>
                  </a:extLst>
                </a:gridCol>
                <a:gridCol w="618564">
                  <a:extLst>
                    <a:ext uri="{9D8B030D-6E8A-4147-A177-3AD203B41FA5}">
                      <a16:colId xmlns:a16="http://schemas.microsoft.com/office/drawing/2014/main" val="1603386931"/>
                    </a:ext>
                  </a:extLst>
                </a:gridCol>
                <a:gridCol w="645459">
                  <a:extLst>
                    <a:ext uri="{9D8B030D-6E8A-4147-A177-3AD203B41FA5}">
                      <a16:colId xmlns:a16="http://schemas.microsoft.com/office/drawing/2014/main" val="3064908061"/>
                    </a:ext>
                  </a:extLst>
                </a:gridCol>
                <a:gridCol w="618565">
                  <a:extLst>
                    <a:ext uri="{9D8B030D-6E8A-4147-A177-3AD203B41FA5}">
                      <a16:colId xmlns:a16="http://schemas.microsoft.com/office/drawing/2014/main" val="141702026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517108037"/>
                    </a:ext>
                  </a:extLst>
                </a:gridCol>
                <a:gridCol w="600635">
                  <a:extLst>
                    <a:ext uri="{9D8B030D-6E8A-4147-A177-3AD203B41FA5}">
                      <a16:colId xmlns:a16="http://schemas.microsoft.com/office/drawing/2014/main" val="2551275427"/>
                    </a:ext>
                  </a:extLst>
                </a:gridCol>
                <a:gridCol w="663388">
                  <a:extLst>
                    <a:ext uri="{9D8B030D-6E8A-4147-A177-3AD203B41FA5}">
                      <a16:colId xmlns:a16="http://schemas.microsoft.com/office/drawing/2014/main" val="4134144973"/>
                    </a:ext>
                  </a:extLst>
                </a:gridCol>
                <a:gridCol w="713603">
                  <a:extLst>
                    <a:ext uri="{9D8B030D-6E8A-4147-A177-3AD203B41FA5}">
                      <a16:colId xmlns:a16="http://schemas.microsoft.com/office/drawing/2014/main" val="1244397658"/>
                    </a:ext>
                  </a:extLst>
                </a:gridCol>
              </a:tblGrid>
              <a:tr h="73078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7789731"/>
                  </a:ext>
                </a:extLst>
              </a:tr>
              <a:tr h="730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아이디어 회의 및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계획서</a:t>
                      </a:r>
                      <a:endParaRPr lang="en-US" altLang="ko-KR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9313090"/>
                  </a:ext>
                </a:extLst>
              </a:tr>
              <a:tr h="730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개발 환경 도구 구성 및 협업 도구 셋팅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626187"/>
                  </a:ext>
                </a:extLst>
              </a:tr>
              <a:tr h="7307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Flow Chart </a:t>
                      </a:r>
                      <a:r>
                        <a:rPr lang="ko-KR" altLang="en-US" sz="1200" dirty="0"/>
                        <a:t>및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데이터 베이스 구성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66796"/>
                  </a:ext>
                </a:extLst>
              </a:tr>
              <a:tr h="730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백 엔드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및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 err="1"/>
                        <a:t>시큐리티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905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905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905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2390861"/>
                  </a:ext>
                </a:extLst>
              </a:tr>
              <a:tr h="7307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프론트 엔드 </a:t>
                      </a:r>
                    </a:p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C7905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 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248406"/>
                  </a:ext>
                </a:extLst>
              </a:tr>
              <a:tr h="7307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서버 배포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655967"/>
                  </a:ext>
                </a:extLst>
              </a:tr>
            </a:tbl>
          </a:graphicData>
        </a:graphic>
      </p:graphicFrame>
      <p:sp>
        <p:nvSpPr>
          <p:cNvPr id="4" name="Google Shape;158;p17">
            <a:extLst>
              <a:ext uri="{FF2B5EF4-FFF2-40B4-BE49-F238E27FC236}">
                <a16:creationId xmlns:a16="http://schemas.microsoft.com/office/drawing/2014/main" id="{1DCD11DC-AC75-B847-B164-931561A8D391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160;p17">
            <a:extLst>
              <a:ext uri="{FF2B5EF4-FFF2-40B4-BE49-F238E27FC236}">
                <a16:creationId xmlns:a16="http://schemas.microsoft.com/office/drawing/2014/main" id="{3D57903D-1991-BD46-9F5D-787BB6033F99}"/>
              </a:ext>
            </a:extLst>
          </p:cNvPr>
          <p:cNvSpPr txBox="1"/>
          <p:nvPr/>
        </p:nvSpPr>
        <p:spPr>
          <a:xfrm>
            <a:off x="127590" y="111942"/>
            <a:ext cx="5047725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</a:rPr>
              <a:t>프로젝트 일정</a:t>
            </a:r>
            <a:endParaRPr lang="en-US" altLang="ko-KR" sz="3200" dirty="0">
              <a:solidFill>
                <a:srgbClr val="DDBC9A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7476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회원가입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5CC6E3-DFA3-4B9D-BBAE-CB18A615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1" y="1293048"/>
            <a:ext cx="8664604" cy="50544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1D6D1CD-BDC1-494C-9183-75953A2F7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044" y="1293049"/>
            <a:ext cx="2675136" cy="505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9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로그인 후 홈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336154-A551-46CD-AA0F-A42CB6F76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92" y="1293048"/>
            <a:ext cx="8868454" cy="5169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22BBE8-CB41-4189-9D88-3BB78D1B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124" y="1293049"/>
            <a:ext cx="2689822" cy="516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70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</a:rPr>
              <a:t>게시물 상세정보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F2A3E7-2AE9-40B9-A4C9-410C9641D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1" y="1293048"/>
            <a:ext cx="8903205" cy="51521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D1B274D-0CAE-45FD-A0A3-564AF7EA5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330" y="1293048"/>
            <a:ext cx="2559729" cy="515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73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장바구니 저장 후 내 장바구니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EC6850-AC09-4D63-8712-3E71B35A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54" y="1293048"/>
            <a:ext cx="8975324" cy="507224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9905FD-6D9F-4FDA-BAB6-9C36FAF07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0431" y="1293048"/>
            <a:ext cx="2604116" cy="507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내 정보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BCDA5E-8C02-47F4-A8B7-03486F4D6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1" y="1293048"/>
            <a:ext cx="8149702" cy="510775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A1DEC5-49A7-4907-A916-61839F6C5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5146" y="1293049"/>
            <a:ext cx="2806443" cy="510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860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</a:rPr>
              <a:t>내 정보 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10C6C5-6EF8-4E22-9CF0-CA297177E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862" y="1293048"/>
            <a:ext cx="8791606" cy="50856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7BAEB9C-08B2-46EF-B966-19545FCE4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744" y="1293048"/>
            <a:ext cx="2737499" cy="508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738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게시물 등록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D623E6-B71D-47C9-8EDF-9CBC1C9C1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1293048"/>
            <a:ext cx="8273988" cy="516101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4B83DA5-2EA6-4B53-8B77-6826E9D7F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3525" y="1293048"/>
            <a:ext cx="3283267" cy="51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61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게시물 등록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5FB465-FC9D-4C60-ADC8-9D3C04F96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3" y="1293048"/>
            <a:ext cx="8478175" cy="50012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250A705-3499-43F1-A0FF-D3E2F58F5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048" y="1293048"/>
            <a:ext cx="3024907" cy="500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627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쪽지</a:t>
            </a:r>
            <a:r>
              <a:rPr lang="en-US" altLang="ko-KR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메일</a:t>
            </a:r>
            <a:r>
              <a:rPr lang="en-US" altLang="ko-KR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)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CF6CF4-6E08-4E1B-8DD2-D1B0849BD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47" y="1293048"/>
            <a:ext cx="10759736" cy="542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19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쪽지</a:t>
            </a:r>
            <a:r>
              <a:rPr lang="en-US" altLang="ko-KR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메일</a:t>
            </a:r>
            <a:r>
              <a:rPr lang="en-US" altLang="ko-KR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)</a:t>
            </a:r>
            <a:endParaRPr lang="ko-KR" altLang="en-US"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A5A22E-5960-4AE2-B9EA-F21AD57B5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95" y="1293048"/>
            <a:ext cx="10821880" cy="495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17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tile tx="0" ty="0" sx="100000" sy="100000" flip="none" algn="tl"/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85;p13">
            <a:extLst>
              <a:ext uri="{FF2B5EF4-FFF2-40B4-BE49-F238E27FC236}">
                <a16:creationId xmlns:a16="http://schemas.microsoft.com/office/drawing/2014/main" id="{FCD5BC47-0B4C-4B93-8A26-BED1FE1EAF9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20000" y="0"/>
            <a:ext cx="457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" name="Google Shape;94;p14"/>
          <p:cNvCxnSpPr/>
          <p:nvPr/>
        </p:nvCxnSpPr>
        <p:spPr>
          <a:xfrm>
            <a:off x="762000" y="1432560"/>
            <a:ext cx="6858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5" name="Google Shape;95;p14"/>
          <p:cNvSpPr txBox="1"/>
          <p:nvPr/>
        </p:nvSpPr>
        <p:spPr>
          <a:xfrm>
            <a:off x="690879" y="497840"/>
            <a:ext cx="1475377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 b="1" i="0" u="none" strike="noStrike" cap="none" dirty="0">
                <a:solidFill>
                  <a:srgbClr val="002060"/>
                </a:solidFill>
                <a:latin typeface="+mj-ea"/>
                <a:ea typeface="+mj-ea"/>
                <a:sym typeface="Arial"/>
              </a:rPr>
              <a:t>목차</a:t>
            </a:r>
            <a:endParaRPr b="1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grpSp>
        <p:nvGrpSpPr>
          <p:cNvPr id="96" name="Google Shape;96;p14"/>
          <p:cNvGrpSpPr/>
          <p:nvPr/>
        </p:nvGrpSpPr>
        <p:grpSpPr>
          <a:xfrm>
            <a:off x="1975899" y="1905619"/>
            <a:ext cx="3356544" cy="584775"/>
            <a:chOff x="762000" y="1879644"/>
            <a:chExt cx="3356544" cy="584775"/>
          </a:xfrm>
        </p:grpSpPr>
        <p:grpSp>
          <p:nvGrpSpPr>
            <p:cNvPr id="97" name="Google Shape;97;p14"/>
            <p:cNvGrpSpPr/>
            <p:nvPr/>
          </p:nvGrpSpPr>
          <p:grpSpPr>
            <a:xfrm>
              <a:off x="762000" y="1879644"/>
              <a:ext cx="558800" cy="584775"/>
              <a:chOff x="762000" y="1879644"/>
              <a:chExt cx="558800" cy="584775"/>
            </a:xfrm>
          </p:grpSpPr>
          <p:sp>
            <p:nvSpPr>
              <p:cNvPr id="98" name="Google Shape;98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4"/>
              <p:cNvSpPr txBox="1"/>
              <p:nvPr/>
            </p:nvSpPr>
            <p:spPr>
              <a:xfrm>
                <a:off x="824282" y="1879644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1</a:t>
                </a:r>
                <a:endParaRPr sz="32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100" name="Google Shape;100;p14"/>
            <p:cNvSpPr txBox="1"/>
            <p:nvPr/>
          </p:nvSpPr>
          <p:spPr>
            <a:xfrm>
              <a:off x="1564640" y="1894265"/>
              <a:ext cx="255390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작품 소개</a:t>
              </a:r>
              <a:endParaRPr b="1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1" name="Google Shape;101;p14"/>
          <p:cNvGrpSpPr/>
          <p:nvPr/>
        </p:nvGrpSpPr>
        <p:grpSpPr>
          <a:xfrm>
            <a:off x="1975899" y="2809874"/>
            <a:ext cx="4482050" cy="584775"/>
            <a:chOff x="762000" y="1863785"/>
            <a:chExt cx="4482050" cy="584775"/>
          </a:xfrm>
        </p:grpSpPr>
        <p:grpSp>
          <p:nvGrpSpPr>
            <p:cNvPr id="102" name="Google Shape;102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03" name="Google Shape;103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2</a:t>
                </a:r>
                <a:endParaRPr sz="32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105" name="Google Shape;105;p14"/>
            <p:cNvSpPr txBox="1"/>
            <p:nvPr/>
          </p:nvSpPr>
          <p:spPr>
            <a:xfrm>
              <a:off x="1564639" y="1894582"/>
              <a:ext cx="3679411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개발동기 및 기대효과</a:t>
              </a:r>
              <a:endParaRPr b="1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6" name="Google Shape;106;p14"/>
          <p:cNvGrpSpPr/>
          <p:nvPr/>
        </p:nvGrpSpPr>
        <p:grpSpPr>
          <a:xfrm>
            <a:off x="1975898" y="3791583"/>
            <a:ext cx="4592753" cy="584775"/>
            <a:chOff x="762000" y="1863785"/>
            <a:chExt cx="4302789" cy="584775"/>
          </a:xfrm>
        </p:grpSpPr>
        <p:grpSp>
          <p:nvGrpSpPr>
            <p:cNvPr id="107" name="Google Shape;107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08" name="Google Shape;108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3</a:t>
                </a:r>
                <a:endParaRPr sz="32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110" name="Google Shape;110;p14"/>
            <p:cNvSpPr txBox="1"/>
            <p:nvPr/>
          </p:nvSpPr>
          <p:spPr>
            <a:xfrm>
              <a:off x="1513965" y="1894582"/>
              <a:ext cx="355082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기술 스택 및 역할 분담</a:t>
              </a:r>
              <a:endParaRPr b="1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</p:grpSp>
      <p:grpSp>
        <p:nvGrpSpPr>
          <p:cNvPr id="111" name="Google Shape;111;p14"/>
          <p:cNvGrpSpPr/>
          <p:nvPr/>
        </p:nvGrpSpPr>
        <p:grpSpPr>
          <a:xfrm>
            <a:off x="1975899" y="4834887"/>
            <a:ext cx="3356544" cy="584775"/>
            <a:chOff x="762000" y="1863785"/>
            <a:chExt cx="3356544" cy="584775"/>
          </a:xfrm>
        </p:grpSpPr>
        <p:grpSp>
          <p:nvGrpSpPr>
            <p:cNvPr id="112" name="Google Shape;112;p14"/>
            <p:cNvGrpSpPr/>
            <p:nvPr/>
          </p:nvGrpSpPr>
          <p:grpSpPr>
            <a:xfrm>
              <a:off x="762000" y="1863785"/>
              <a:ext cx="558800" cy="584775"/>
              <a:chOff x="762000" y="1863785"/>
              <a:chExt cx="558800" cy="584775"/>
            </a:xfrm>
          </p:grpSpPr>
          <p:sp>
            <p:nvSpPr>
              <p:cNvPr id="113" name="Google Shape;113;p14"/>
              <p:cNvSpPr/>
              <p:nvPr/>
            </p:nvSpPr>
            <p:spPr>
              <a:xfrm>
                <a:off x="762000" y="1889760"/>
                <a:ext cx="558800" cy="558800"/>
              </a:xfrm>
              <a:prstGeom prst="rect">
                <a:avLst/>
              </a:prstGeom>
              <a:solidFill>
                <a:srgbClr val="A1978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1">
                  <a:solidFill>
                    <a:schemeClr val="l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14"/>
              <p:cNvSpPr txBox="1"/>
              <p:nvPr/>
            </p:nvSpPr>
            <p:spPr>
              <a:xfrm>
                <a:off x="833082" y="1863785"/>
                <a:ext cx="412292" cy="5847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sz="3200" b="1" dirty="0">
                    <a:solidFill>
                      <a:schemeClr val="accent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Arial"/>
                    <a:sym typeface="Arial"/>
                  </a:rPr>
                  <a:t>4</a:t>
                </a:r>
                <a:endParaRPr sz="3200" b="1" dirty="0">
                  <a:solidFill>
                    <a:schemeClr val="accent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Arial"/>
                  <a:sym typeface="Arial"/>
                </a:endParaRPr>
              </a:p>
            </p:txBody>
          </p:sp>
        </p:grpSp>
        <p:sp>
          <p:nvSpPr>
            <p:cNvPr id="115" name="Google Shape;115;p14"/>
            <p:cNvSpPr txBox="1"/>
            <p:nvPr/>
          </p:nvSpPr>
          <p:spPr>
            <a:xfrm>
              <a:off x="1564640" y="1894265"/>
              <a:ext cx="255390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800" b="1" dirty="0">
                  <a:solidFill>
                    <a:srgbClr val="002060"/>
                  </a:solidFill>
                  <a:ea typeface="맑은 고딕" panose="020B0503020000020004" pitchFamily="50" charset="-127"/>
                </a:rPr>
                <a:t>완성 뷰</a:t>
              </a:r>
              <a:endParaRPr sz="2800" b="1" dirty="0">
                <a:solidFill>
                  <a:srgbClr val="002060"/>
                </a:solidFill>
                <a:ea typeface="맑은 고딕" panose="020B0503020000020004" pitchFamily="50" charset="-127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쪽지</a:t>
            </a:r>
            <a:r>
              <a:rPr lang="en-US" altLang="ko-KR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(</a:t>
            </a: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메일</a:t>
            </a:r>
            <a:r>
              <a:rPr lang="en-US" altLang="ko-KR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)</a:t>
            </a:r>
            <a:endParaRPr lang="ko-KR" altLang="en-US"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EFA365-6FCA-4BCE-B50F-295A921B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529" y="1293048"/>
            <a:ext cx="9749419" cy="506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391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904796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 err="1">
                <a:solidFill>
                  <a:srgbClr val="DDBC9A"/>
                </a:solidFill>
                <a:latin typeface="+mj-ea"/>
                <a:ea typeface="+mj-ea"/>
              </a:rPr>
              <a:t>카카오톡</a:t>
            </a: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</a:rPr>
              <a:t> 채널 </a:t>
            </a:r>
            <a:r>
              <a:rPr lang="ko-KR" altLang="en-US" sz="3200" dirty="0" err="1">
                <a:solidFill>
                  <a:srgbClr val="DDBC9A"/>
                </a:solidFill>
                <a:latin typeface="+mj-ea"/>
                <a:ea typeface="+mj-ea"/>
              </a:rPr>
              <a:t>챗봇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8501C5-9595-4043-906B-6EDE7A5FA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23" y="1241599"/>
            <a:ext cx="2929222" cy="492739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14F2CE-4F81-4822-AA58-A77C944C1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124" y="1241598"/>
            <a:ext cx="3136266" cy="492739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AAA2F1-DA7F-440C-BC8A-34F382540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5348" y="1241598"/>
            <a:ext cx="2699910" cy="4857361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AD9F0F45-C61B-4CC3-BAE4-6167D70BB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943" y="1241599"/>
            <a:ext cx="2955296" cy="4769416"/>
          </a:xfrm>
          <a:prstGeom prst="rect">
            <a:avLst/>
          </a:prstGeom>
        </p:spPr>
      </p:pic>
      <p:sp>
        <p:nvSpPr>
          <p:cNvPr id="13" name="Google Shape;160;p17">
            <a:extLst>
              <a:ext uri="{FF2B5EF4-FFF2-40B4-BE49-F238E27FC236}">
                <a16:creationId xmlns:a16="http://schemas.microsoft.com/office/drawing/2014/main" id="{5AE38D88-F227-425C-85B0-B54705F6EC26}"/>
              </a:ext>
            </a:extLst>
          </p:cNvPr>
          <p:cNvSpPr txBox="1"/>
          <p:nvPr/>
        </p:nvSpPr>
        <p:spPr>
          <a:xfrm>
            <a:off x="3374246" y="6011015"/>
            <a:ext cx="531699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카카오톡 채널 추가 시 채널을 통한 고객센터 및 웹 카테고리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쪽지</a:t>
            </a:r>
            <a:r>
              <a:rPr lang="en-US" altLang="ko-KR" sz="2000" dirty="0">
                <a:solidFill>
                  <a:srgbClr val="002060"/>
                </a:solidFill>
                <a:latin typeface="+mj-ea"/>
                <a:ea typeface="+mj-ea"/>
              </a:rPr>
              <a:t>, </a:t>
            </a:r>
            <a:r>
              <a:rPr lang="ko-KR" altLang="en-US" sz="2000" dirty="0">
                <a:solidFill>
                  <a:srgbClr val="002060"/>
                </a:solidFill>
                <a:latin typeface="+mj-ea"/>
                <a:ea typeface="+mj-ea"/>
              </a:rPr>
              <a:t>홈으로 이동</a:t>
            </a:r>
            <a:endParaRPr sz="2000" dirty="0">
              <a:solidFill>
                <a:srgbClr val="002060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62301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Google Shape;131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2" name="Google Shape;1312;p45"/>
          <p:cNvSpPr txBox="1"/>
          <p:nvPr/>
        </p:nvSpPr>
        <p:spPr>
          <a:xfrm>
            <a:off x="4410282" y="2705725"/>
            <a:ext cx="3371436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800" b="1" dirty="0">
                <a:solidFill>
                  <a:srgbClr val="3D3D3D"/>
                </a:solidFill>
                <a:latin typeface="+mj-ea"/>
                <a:ea typeface="+mj-ea"/>
                <a:cs typeface="Arial"/>
                <a:sym typeface="Arial"/>
              </a:rPr>
              <a:t>Q&amp;A</a:t>
            </a:r>
            <a:endParaRPr sz="8800" b="1" dirty="0">
              <a:solidFill>
                <a:srgbClr val="3D3D3D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29;p21">
            <a:extLst>
              <a:ext uri="{FF2B5EF4-FFF2-40B4-BE49-F238E27FC236}">
                <a16:creationId xmlns:a16="http://schemas.microsoft.com/office/drawing/2014/main" id="{EE1CF50A-9CEE-4FDA-AA19-0B71126EA9BB}"/>
              </a:ext>
            </a:extLst>
          </p:cNvPr>
          <p:cNvSpPr/>
          <p:nvPr/>
        </p:nvSpPr>
        <p:spPr>
          <a:xfrm>
            <a:off x="8508116" y="2283807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9296574" y="3642217"/>
            <a:ext cx="25974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CEC9C3"/>
                </a:solidFill>
                <a:latin typeface="+mj-ea"/>
                <a:ea typeface="+mj-ea"/>
              </a:rPr>
              <a:t>작품 소개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1;p22">
            <a:extLst>
              <a:ext uri="{FF2B5EF4-FFF2-40B4-BE49-F238E27FC236}">
                <a16:creationId xmlns:a16="http://schemas.microsoft.com/office/drawing/2014/main" id="{54F00C12-ED31-9449-B1BB-45389E2E0AB2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Google Shape;448;p22" descr="랩톱">
            <a:extLst>
              <a:ext uri="{FF2B5EF4-FFF2-40B4-BE49-F238E27FC236}">
                <a16:creationId xmlns:a16="http://schemas.microsoft.com/office/drawing/2014/main" id="{575C4000-5BC4-AE47-AE4A-E5825FEE5CF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99394" y="2511052"/>
            <a:ext cx="1665767" cy="16657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439;p22">
            <a:extLst>
              <a:ext uri="{FF2B5EF4-FFF2-40B4-BE49-F238E27FC236}">
                <a16:creationId xmlns:a16="http://schemas.microsoft.com/office/drawing/2014/main" id="{DC542A05-B222-014D-A5DA-ED2D3BFF04B9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40;p22">
            <a:extLst>
              <a:ext uri="{FF2B5EF4-FFF2-40B4-BE49-F238E27FC236}">
                <a16:creationId xmlns:a16="http://schemas.microsoft.com/office/drawing/2014/main" id="{320FDF26-DE3F-634B-82E6-321FE912A1B4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rgbClr val="E8B092"/>
          </a:solidFill>
          <a:ln>
            <a:noFill/>
          </a:ln>
          <a:effectLst>
            <a:outerShdw blurRad="127000" dist="12700" dir="2700000" algn="tl" rotWithShape="0">
              <a:srgbClr val="313C42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450;p22" descr="연결">
            <a:extLst>
              <a:ext uri="{FF2B5EF4-FFF2-40B4-BE49-F238E27FC236}">
                <a16:creationId xmlns:a16="http://schemas.microsoft.com/office/drawing/2014/main" id="{7B4A765A-CB86-EB4A-8C57-20B52116CE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79645" y="2495102"/>
            <a:ext cx="1697665" cy="1697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그래픽 14" descr="대출 단색으로 채워진">
            <a:extLst>
              <a:ext uri="{FF2B5EF4-FFF2-40B4-BE49-F238E27FC236}">
                <a16:creationId xmlns:a16="http://schemas.microsoft.com/office/drawing/2014/main" id="{20723E5E-7968-8B42-BB2E-408266C8E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64943" y="2597943"/>
            <a:ext cx="1662113" cy="16621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709310-B3D3-0047-9E83-2CF8AFE7E171}"/>
              </a:ext>
            </a:extLst>
          </p:cNvPr>
          <p:cNvSpPr txBox="1"/>
          <p:nvPr/>
        </p:nvSpPr>
        <p:spPr>
          <a:xfrm>
            <a:off x="2271656" y="5425187"/>
            <a:ext cx="7648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200" dirty="0">
                <a:latin typeface="+mj-ea"/>
                <a:ea typeface="+mj-ea"/>
              </a:rPr>
              <a:t>교내</a:t>
            </a:r>
            <a:r>
              <a:rPr kumimoji="1" lang="ko-KR" altLang="en-US" sz="3200" dirty="0">
                <a:latin typeface="+mj-ea"/>
                <a:ea typeface="+mj-ea"/>
              </a:rPr>
              <a:t> 중고거래 </a:t>
            </a:r>
            <a:r>
              <a:rPr kumimoji="1" lang="ko-KR" altLang="en-US" sz="3200" b="1" dirty="0">
                <a:latin typeface="+mj-ea"/>
                <a:ea typeface="+mj-ea"/>
              </a:rPr>
              <a:t>웹 커뮤니케이션 서비스</a:t>
            </a:r>
            <a:endParaRPr kumimoji="1" lang="ko-Kore-KR" altLang="en-US" sz="3200" b="1" dirty="0">
              <a:latin typeface="+mj-ea"/>
              <a:ea typeface="+mj-ea"/>
            </a:endParaRPr>
          </a:p>
        </p:txBody>
      </p:sp>
      <p:sp>
        <p:nvSpPr>
          <p:cNvPr id="18" name="Google Shape;158;p17">
            <a:extLst>
              <a:ext uri="{FF2B5EF4-FFF2-40B4-BE49-F238E27FC236}">
                <a16:creationId xmlns:a16="http://schemas.microsoft.com/office/drawing/2014/main" id="{3E35E0C0-BF34-4254-8927-EC5E6133F9EA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60;p17">
            <a:extLst>
              <a:ext uri="{FF2B5EF4-FFF2-40B4-BE49-F238E27FC236}">
                <a16:creationId xmlns:a16="http://schemas.microsoft.com/office/drawing/2014/main" id="{806994E0-33AC-4CB4-A572-D0B2ABB10032}"/>
              </a:ext>
            </a:extLst>
          </p:cNvPr>
          <p:cNvSpPr txBox="1"/>
          <p:nvPr/>
        </p:nvSpPr>
        <p:spPr>
          <a:xfrm>
            <a:off x="77186" y="236104"/>
            <a:ext cx="201794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+mj-ea"/>
                <a:ea typeface="+mj-ea"/>
                <a:cs typeface="Arial"/>
                <a:sym typeface="Arial"/>
              </a:rPr>
              <a:t>작품 소개</a:t>
            </a:r>
            <a:endParaRPr sz="3200" dirty="0">
              <a:solidFill>
                <a:srgbClr val="DDBC9A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0953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21"/>
          <p:cNvSpPr/>
          <p:nvPr/>
        </p:nvSpPr>
        <p:spPr>
          <a:xfrm>
            <a:off x="8470900" y="1809000"/>
            <a:ext cx="3240000" cy="324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1"/>
          <p:cNvSpPr txBox="1"/>
          <p:nvPr/>
        </p:nvSpPr>
        <p:spPr>
          <a:xfrm>
            <a:off x="8813948" y="2736523"/>
            <a:ext cx="2553904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CEC9C3"/>
                </a:solidFill>
                <a:latin typeface="+mj-ea"/>
                <a:ea typeface="+mj-ea"/>
              </a:rPr>
              <a:t>개발 동기 </a:t>
            </a:r>
            <a:endParaRPr lang="en-US" altLang="ko-KR" sz="2800" dirty="0">
              <a:solidFill>
                <a:srgbClr val="CEC9C3"/>
              </a:solidFill>
              <a:latin typeface="+mj-ea"/>
              <a:ea typeface="+mj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CEC9C3"/>
                </a:solidFill>
                <a:latin typeface="+mj-ea"/>
                <a:ea typeface="+mj-ea"/>
              </a:rPr>
              <a:t>및</a:t>
            </a:r>
            <a:endParaRPr lang="en-US" altLang="ko-KR" sz="2800" dirty="0">
              <a:solidFill>
                <a:srgbClr val="CEC9C3"/>
              </a:solidFill>
              <a:latin typeface="+mj-ea"/>
              <a:ea typeface="+mj-e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solidFill>
                  <a:srgbClr val="CEC9C3"/>
                </a:solidFill>
                <a:latin typeface="+mj-ea"/>
                <a:ea typeface="+mj-ea"/>
              </a:rPr>
              <a:t>기대효과</a:t>
            </a:r>
            <a:endParaRPr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76853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8;p17">
            <a:extLst>
              <a:ext uri="{FF2B5EF4-FFF2-40B4-BE49-F238E27FC236}">
                <a16:creationId xmlns:a16="http://schemas.microsoft.com/office/drawing/2014/main" id="{A3F59FC4-FBF1-7C44-9C34-96FD4E6A619C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그래픽 11" descr="사용자 단색으로 채워진">
            <a:extLst>
              <a:ext uri="{FF2B5EF4-FFF2-40B4-BE49-F238E27FC236}">
                <a16:creationId xmlns:a16="http://schemas.microsoft.com/office/drawing/2014/main" id="{1E8BB588-19C1-984F-AEF0-D44D728A9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9737" y="2800349"/>
            <a:ext cx="2105025" cy="2105025"/>
          </a:xfrm>
          <a:prstGeom prst="rect">
            <a:avLst/>
          </a:prstGeom>
        </p:spPr>
      </p:pic>
      <p:pic>
        <p:nvPicPr>
          <p:cNvPr id="14" name="그래픽 13" descr="사용자 단색으로 채워진">
            <a:extLst>
              <a:ext uri="{FF2B5EF4-FFF2-40B4-BE49-F238E27FC236}">
                <a16:creationId xmlns:a16="http://schemas.microsoft.com/office/drawing/2014/main" id="{1908289C-648E-504F-8F11-338D15538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21805" y="2018640"/>
            <a:ext cx="1716881" cy="1716881"/>
          </a:xfrm>
          <a:prstGeom prst="rect">
            <a:avLst/>
          </a:prstGeom>
        </p:spPr>
      </p:pic>
      <p:pic>
        <p:nvPicPr>
          <p:cNvPr id="16" name="그래픽 15" descr="사용자 단색으로 채워진">
            <a:extLst>
              <a:ext uri="{FF2B5EF4-FFF2-40B4-BE49-F238E27FC236}">
                <a16:creationId xmlns:a16="http://schemas.microsoft.com/office/drawing/2014/main" id="{2A93DBF9-4B20-DC47-BE28-F9B5CE957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968" y="1838653"/>
            <a:ext cx="1990725" cy="1990725"/>
          </a:xfrm>
          <a:prstGeom prst="rect">
            <a:avLst/>
          </a:prstGeom>
        </p:spPr>
      </p:pic>
      <p:pic>
        <p:nvPicPr>
          <p:cNvPr id="18" name="그래픽 17" descr="혼란스러운 사람 윤곽선">
            <a:extLst>
              <a:ext uri="{FF2B5EF4-FFF2-40B4-BE49-F238E27FC236}">
                <a16:creationId xmlns:a16="http://schemas.microsoft.com/office/drawing/2014/main" id="{78AD3582-1055-6A45-B98C-12043E65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52196" y="2860209"/>
            <a:ext cx="1459705" cy="1459705"/>
          </a:xfrm>
          <a:prstGeom prst="rect">
            <a:avLst/>
          </a:prstGeom>
        </p:spPr>
      </p:pic>
      <p:pic>
        <p:nvPicPr>
          <p:cNvPr id="20" name="그래픽 19" descr="오른쪽 화살표 단색으로 채워진">
            <a:extLst>
              <a:ext uri="{FF2B5EF4-FFF2-40B4-BE49-F238E27FC236}">
                <a16:creationId xmlns:a16="http://schemas.microsoft.com/office/drawing/2014/main" id="{080064BD-C51C-9A48-A9F1-9922CC0F67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799" y="2971799"/>
            <a:ext cx="1304925" cy="1304925"/>
          </a:xfrm>
          <a:prstGeom prst="rect">
            <a:avLst/>
          </a:prstGeom>
        </p:spPr>
      </p:pic>
      <p:pic>
        <p:nvPicPr>
          <p:cNvPr id="22" name="그래픽 21" descr="물음표 단색으로 채워진">
            <a:extLst>
              <a:ext uri="{FF2B5EF4-FFF2-40B4-BE49-F238E27FC236}">
                <a16:creationId xmlns:a16="http://schemas.microsoft.com/office/drawing/2014/main" id="{274793D4-1A03-6145-AD68-782EE99C1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23771" y="2057399"/>
            <a:ext cx="914400" cy="914400"/>
          </a:xfrm>
          <a:prstGeom prst="rect">
            <a:avLst/>
          </a:prstGeom>
        </p:spPr>
      </p:pic>
      <p:sp>
        <p:nvSpPr>
          <p:cNvPr id="25" name="Google Shape;164;p17">
            <a:extLst>
              <a:ext uri="{FF2B5EF4-FFF2-40B4-BE49-F238E27FC236}">
                <a16:creationId xmlns:a16="http://schemas.microsoft.com/office/drawing/2014/main" id="{DE6BF048-2AAE-294B-8EFA-0D3CEC1093C9}"/>
              </a:ext>
            </a:extLst>
          </p:cNvPr>
          <p:cNvSpPr txBox="1"/>
          <p:nvPr/>
        </p:nvSpPr>
        <p:spPr>
          <a:xfrm>
            <a:off x="1507330" y="5297703"/>
            <a:ext cx="8805262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dirty="0">
                <a:solidFill>
                  <a:schemeClr val="accent1"/>
                </a:solidFill>
                <a:latin typeface="Arial Black"/>
                <a:ea typeface="맑은 고딕" panose="020B0503020000020004" pitchFamily="50" charset="-127"/>
                <a:cs typeface="Arial Black"/>
                <a:sym typeface="Arial Black"/>
              </a:rPr>
              <a:t>코로나 시대와 대학 개인주의 심화로인한 선배와 후배 간 커뮤니케이션 </a:t>
            </a:r>
            <a:r>
              <a:rPr lang="en-US" altLang="ko-KR" sz="3400" dirty="0">
                <a:solidFill>
                  <a:schemeClr val="accent1"/>
                </a:solidFill>
                <a:latin typeface="Arial Black"/>
                <a:ea typeface="맑은 고딕" panose="020B0503020000020004" pitchFamily="50" charset="-127"/>
                <a:cs typeface="Arial Black"/>
                <a:sym typeface="Arial Black"/>
              </a:rPr>
              <a:t>X</a:t>
            </a:r>
            <a:endParaRPr dirty="0">
              <a:solidFill>
                <a:schemeClr val="accent1"/>
              </a:solidFill>
              <a:ea typeface="맑은 고딕" panose="020B0503020000020004" pitchFamily="50" charset="-127"/>
            </a:endParaRPr>
          </a:p>
        </p:txBody>
      </p:sp>
      <p:sp>
        <p:nvSpPr>
          <p:cNvPr id="27" name="Google Shape;160;p17">
            <a:extLst>
              <a:ext uri="{FF2B5EF4-FFF2-40B4-BE49-F238E27FC236}">
                <a16:creationId xmlns:a16="http://schemas.microsoft.com/office/drawing/2014/main" id="{27ABBE56-9CCE-5245-A5DC-FF8754D56CEA}"/>
              </a:ext>
            </a:extLst>
          </p:cNvPr>
          <p:cNvSpPr txBox="1"/>
          <p:nvPr/>
        </p:nvSpPr>
        <p:spPr>
          <a:xfrm>
            <a:off x="127590" y="111942"/>
            <a:ext cx="43158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 동기 및 기대효과</a:t>
            </a:r>
            <a:endParaRPr sz="3200" dirty="0">
              <a:solidFill>
                <a:srgbClr val="DDBC9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7195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8;p17">
            <a:extLst>
              <a:ext uri="{FF2B5EF4-FFF2-40B4-BE49-F238E27FC236}">
                <a16:creationId xmlns:a16="http://schemas.microsoft.com/office/drawing/2014/main" id="{3120106F-DEC0-4140-9C05-AD980509C5AE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래픽 6" descr="서적 단색으로 채워진">
            <a:extLst>
              <a:ext uri="{FF2B5EF4-FFF2-40B4-BE49-F238E27FC236}">
                <a16:creationId xmlns:a16="http://schemas.microsoft.com/office/drawing/2014/main" id="{CE925157-D862-3F44-817E-9D272F986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1911" y="3000374"/>
            <a:ext cx="1676401" cy="1676401"/>
          </a:xfrm>
          <a:prstGeom prst="rect">
            <a:avLst/>
          </a:prstGeom>
        </p:spPr>
      </p:pic>
      <p:pic>
        <p:nvPicPr>
          <p:cNvPr id="11" name="그래픽 10" descr="남자 옆모습 단색으로 채워진">
            <a:extLst>
              <a:ext uri="{FF2B5EF4-FFF2-40B4-BE49-F238E27FC236}">
                <a16:creationId xmlns:a16="http://schemas.microsoft.com/office/drawing/2014/main" id="{1F4349DE-F351-BB43-94B4-ED0291338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1200" y="3136104"/>
            <a:ext cx="1404939" cy="1404939"/>
          </a:xfrm>
          <a:prstGeom prst="rect">
            <a:avLst/>
          </a:prstGeom>
        </p:spPr>
      </p:pic>
      <p:sp>
        <p:nvSpPr>
          <p:cNvPr id="12" name="Google Shape;164;p17">
            <a:extLst>
              <a:ext uri="{FF2B5EF4-FFF2-40B4-BE49-F238E27FC236}">
                <a16:creationId xmlns:a16="http://schemas.microsoft.com/office/drawing/2014/main" id="{03997EA5-70A9-4E4E-8C90-1E5EDADD8E66}"/>
              </a:ext>
            </a:extLst>
          </p:cNvPr>
          <p:cNvSpPr txBox="1"/>
          <p:nvPr/>
        </p:nvSpPr>
        <p:spPr>
          <a:xfrm>
            <a:off x="1473819" y="5239441"/>
            <a:ext cx="9346707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dirty="0">
                <a:solidFill>
                  <a:schemeClr val="accent1"/>
                </a:solidFill>
                <a:latin typeface="Arial Black"/>
                <a:ea typeface="맑은 고딕" panose="020B0503020000020004" pitchFamily="50" charset="-127"/>
                <a:cs typeface="Arial Black"/>
                <a:sym typeface="Arial Black"/>
              </a:rPr>
              <a:t>강의에 필요한 물품을 살 때 금전적 고민이 됨</a:t>
            </a:r>
            <a:endParaRPr dirty="0">
              <a:solidFill>
                <a:schemeClr val="accent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4" name="그래픽 13" descr="바람 부는 윤곽선">
            <a:extLst>
              <a:ext uri="{FF2B5EF4-FFF2-40B4-BE49-F238E27FC236}">
                <a16:creationId xmlns:a16="http://schemas.microsoft.com/office/drawing/2014/main" id="{A1089757-7139-9F4B-B4EF-357749B40A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379613">
            <a:off x="1594189" y="3499382"/>
            <a:ext cx="652431" cy="736305"/>
          </a:xfrm>
          <a:prstGeom prst="rect">
            <a:avLst/>
          </a:prstGeom>
        </p:spPr>
      </p:pic>
      <p:pic>
        <p:nvPicPr>
          <p:cNvPr id="16" name="그래픽 15" descr="화폐 윤곽선">
            <a:extLst>
              <a:ext uri="{FF2B5EF4-FFF2-40B4-BE49-F238E27FC236}">
                <a16:creationId xmlns:a16="http://schemas.microsoft.com/office/drawing/2014/main" id="{8DCE9CEA-1BFC-F645-8348-05DB98A7AE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3520" y="3459997"/>
            <a:ext cx="914400" cy="914400"/>
          </a:xfrm>
          <a:prstGeom prst="rect">
            <a:avLst/>
          </a:prstGeom>
        </p:spPr>
      </p:pic>
      <p:pic>
        <p:nvPicPr>
          <p:cNvPr id="18" name="그래픽 17" descr="화폐 윤곽선">
            <a:extLst>
              <a:ext uri="{FF2B5EF4-FFF2-40B4-BE49-F238E27FC236}">
                <a16:creationId xmlns:a16="http://schemas.microsoft.com/office/drawing/2014/main" id="{47735262-9CBB-3C4C-8A29-CF81864AFF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93520" y="2867022"/>
            <a:ext cx="914400" cy="914400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AF2817BF-18F4-934A-A0D7-E38AD3B543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6715" y="3136104"/>
            <a:ext cx="1676401" cy="1212095"/>
          </a:xfrm>
          <a:prstGeom prst="rect">
            <a:avLst/>
          </a:prstGeom>
        </p:spPr>
      </p:pic>
      <p:sp>
        <p:nvSpPr>
          <p:cNvPr id="25" name="Google Shape;160;p17">
            <a:extLst>
              <a:ext uri="{FF2B5EF4-FFF2-40B4-BE49-F238E27FC236}">
                <a16:creationId xmlns:a16="http://schemas.microsoft.com/office/drawing/2014/main" id="{17457CEF-1BAF-104C-9E84-B3E7843DA385}"/>
              </a:ext>
            </a:extLst>
          </p:cNvPr>
          <p:cNvSpPr txBox="1"/>
          <p:nvPr/>
        </p:nvSpPr>
        <p:spPr>
          <a:xfrm>
            <a:off x="127590" y="111942"/>
            <a:ext cx="43158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 동기 및 기대효과</a:t>
            </a:r>
            <a:endParaRPr sz="3200" dirty="0">
              <a:solidFill>
                <a:srgbClr val="DDBC9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3" name="그래픽 2" descr="화남 윤곽선">
            <a:extLst>
              <a:ext uri="{FF2B5EF4-FFF2-40B4-BE49-F238E27FC236}">
                <a16:creationId xmlns:a16="http://schemas.microsoft.com/office/drawing/2014/main" id="{43EE0365-B36E-904E-8C78-325C37AE92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33688" y="2943223"/>
            <a:ext cx="569295" cy="56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8;p17">
            <a:extLst>
              <a:ext uri="{FF2B5EF4-FFF2-40B4-BE49-F238E27FC236}">
                <a16:creationId xmlns:a16="http://schemas.microsoft.com/office/drawing/2014/main" id="{3120106F-DEC0-4140-9C05-AD980509C5AE}"/>
              </a:ext>
            </a:extLst>
          </p:cNvPr>
          <p:cNvSpPr/>
          <p:nvPr/>
        </p:nvSpPr>
        <p:spPr>
          <a:xfrm>
            <a:off x="0" y="0"/>
            <a:ext cx="12192000" cy="10569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그래픽 6" descr="서적 단색으로 채워진">
            <a:extLst>
              <a:ext uri="{FF2B5EF4-FFF2-40B4-BE49-F238E27FC236}">
                <a16:creationId xmlns:a16="http://schemas.microsoft.com/office/drawing/2014/main" id="{CE925157-D862-3F44-817E-9D272F986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1911" y="3000374"/>
            <a:ext cx="1676401" cy="1676401"/>
          </a:xfrm>
          <a:prstGeom prst="rect">
            <a:avLst/>
          </a:prstGeom>
        </p:spPr>
      </p:pic>
      <p:pic>
        <p:nvPicPr>
          <p:cNvPr id="11" name="그래픽 10" descr="남자 옆모습 단색으로 채워진">
            <a:extLst>
              <a:ext uri="{FF2B5EF4-FFF2-40B4-BE49-F238E27FC236}">
                <a16:creationId xmlns:a16="http://schemas.microsoft.com/office/drawing/2014/main" id="{1F4349DE-F351-BB43-94B4-ED0291338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1200" y="3136104"/>
            <a:ext cx="1404939" cy="1404939"/>
          </a:xfrm>
          <a:prstGeom prst="rect">
            <a:avLst/>
          </a:prstGeom>
        </p:spPr>
      </p:pic>
      <p:sp>
        <p:nvSpPr>
          <p:cNvPr id="12" name="Google Shape;164;p17">
            <a:extLst>
              <a:ext uri="{FF2B5EF4-FFF2-40B4-BE49-F238E27FC236}">
                <a16:creationId xmlns:a16="http://schemas.microsoft.com/office/drawing/2014/main" id="{03997EA5-70A9-4E4E-8C90-1E5EDADD8E66}"/>
              </a:ext>
            </a:extLst>
          </p:cNvPr>
          <p:cNvSpPr txBox="1"/>
          <p:nvPr/>
        </p:nvSpPr>
        <p:spPr>
          <a:xfrm>
            <a:off x="1329864" y="5258311"/>
            <a:ext cx="9713293" cy="1138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dirty="0">
                <a:solidFill>
                  <a:schemeClr val="accent1"/>
                </a:solidFill>
                <a:latin typeface="Arial Black"/>
                <a:ea typeface="맑은 고딕" panose="020B0503020000020004" pitchFamily="50" charset="-127"/>
                <a:cs typeface="Arial Black"/>
                <a:sym typeface="Arial Black"/>
              </a:rPr>
              <a:t>UT </a:t>
            </a:r>
            <a:r>
              <a:rPr lang="ko-KR" altLang="en-US" sz="3400" dirty="0">
                <a:solidFill>
                  <a:schemeClr val="accent1"/>
                </a:solidFill>
                <a:latin typeface="Arial Black"/>
                <a:ea typeface="맑은 고딕" panose="020B0503020000020004" pitchFamily="50" charset="-127"/>
                <a:cs typeface="Arial Black"/>
                <a:sym typeface="Arial Black"/>
              </a:rPr>
              <a:t>플랫폼을 통해 합리적인 가격의 물품 구매 </a:t>
            </a:r>
            <a:endParaRPr lang="en-US" altLang="ko-KR" sz="3400" dirty="0">
              <a:solidFill>
                <a:schemeClr val="accent1"/>
              </a:solidFill>
              <a:latin typeface="Arial Black"/>
              <a:ea typeface="맑은 고딕" panose="020B0503020000020004" pitchFamily="50" charset="-127"/>
              <a:cs typeface="Arial Black"/>
              <a:sym typeface="Arial Bla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400" dirty="0">
                <a:solidFill>
                  <a:schemeClr val="accent1"/>
                </a:solidFill>
                <a:latin typeface="Arial Black"/>
                <a:ea typeface="맑은 고딕" panose="020B0503020000020004" pitchFamily="50" charset="-127"/>
                <a:cs typeface="Arial Black"/>
                <a:sym typeface="Arial Black"/>
              </a:rPr>
              <a:t>및 구매자 </a:t>
            </a:r>
            <a:r>
              <a:rPr lang="en-US" altLang="ko-KR" sz="3400" dirty="0">
                <a:solidFill>
                  <a:schemeClr val="accent1"/>
                </a:solidFill>
                <a:latin typeface="Arial Black"/>
                <a:ea typeface="맑은 고딕" panose="020B0503020000020004" pitchFamily="50" charset="-127"/>
                <a:cs typeface="Arial Black"/>
                <a:sym typeface="Arial Black"/>
              </a:rPr>
              <a:t>– </a:t>
            </a:r>
            <a:r>
              <a:rPr lang="ko-KR" altLang="en-US" sz="3400" dirty="0">
                <a:solidFill>
                  <a:schemeClr val="accent1"/>
                </a:solidFill>
                <a:latin typeface="Arial Black"/>
                <a:ea typeface="맑은 고딕" panose="020B0503020000020004" pitchFamily="50" charset="-127"/>
                <a:cs typeface="Arial Black"/>
                <a:sym typeface="Arial Black"/>
              </a:rPr>
              <a:t>판매자 니즈 충족</a:t>
            </a:r>
            <a:endParaRPr dirty="0">
              <a:solidFill>
                <a:schemeClr val="accent1"/>
              </a:solidFill>
              <a:ea typeface="맑은 고딕" panose="020B0503020000020004" pitchFamily="50" charset="-127"/>
            </a:endParaRPr>
          </a:p>
        </p:txBody>
      </p:sp>
      <p:pic>
        <p:nvPicPr>
          <p:cNvPr id="16" name="그래픽 15" descr="화폐 윤곽선">
            <a:extLst>
              <a:ext uri="{FF2B5EF4-FFF2-40B4-BE49-F238E27FC236}">
                <a16:creationId xmlns:a16="http://schemas.microsoft.com/office/drawing/2014/main" id="{8DCE9CEA-1BFC-F645-8348-05DB98A7AE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3520" y="3459997"/>
            <a:ext cx="914400" cy="914400"/>
          </a:xfrm>
          <a:prstGeom prst="rect">
            <a:avLst/>
          </a:prstGeom>
        </p:spPr>
      </p:pic>
      <p:pic>
        <p:nvPicPr>
          <p:cNvPr id="22" name="그래픽 21" descr="오른쪽 화살표 단색으로 채워진">
            <a:extLst>
              <a:ext uri="{FF2B5EF4-FFF2-40B4-BE49-F238E27FC236}">
                <a16:creationId xmlns:a16="http://schemas.microsoft.com/office/drawing/2014/main" id="{AF2817BF-18F4-934A-A0D7-E38AD3B543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06715" y="3136104"/>
            <a:ext cx="1676401" cy="1212095"/>
          </a:xfrm>
          <a:prstGeom prst="rect">
            <a:avLst/>
          </a:prstGeom>
        </p:spPr>
      </p:pic>
      <p:pic>
        <p:nvPicPr>
          <p:cNvPr id="3" name="그래픽 2" descr="오른쪽 화살표 단색으로 채워진">
            <a:extLst>
              <a:ext uri="{FF2B5EF4-FFF2-40B4-BE49-F238E27FC236}">
                <a16:creationId xmlns:a16="http://schemas.microsoft.com/office/drawing/2014/main" id="{768B7AF5-FA69-FB4A-B20E-66ADCA10E6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5638800" y="2735006"/>
            <a:ext cx="914400" cy="1204916"/>
          </a:xfrm>
          <a:prstGeom prst="rect">
            <a:avLst/>
          </a:prstGeom>
        </p:spPr>
      </p:pic>
      <p:pic>
        <p:nvPicPr>
          <p:cNvPr id="8" name="그래픽 7" descr="닫기 단색으로 채워진">
            <a:extLst>
              <a:ext uri="{FF2B5EF4-FFF2-40B4-BE49-F238E27FC236}">
                <a16:creationId xmlns:a16="http://schemas.microsoft.com/office/drawing/2014/main" id="{A4BD8FAB-31A6-7B49-AAED-B65322DE15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86512" y="3398645"/>
            <a:ext cx="765554" cy="765554"/>
          </a:xfrm>
          <a:prstGeom prst="rect">
            <a:avLst/>
          </a:prstGeom>
        </p:spPr>
      </p:pic>
      <p:pic>
        <p:nvPicPr>
          <p:cNvPr id="10" name="그래픽 9" descr="랩톱 단색으로 채워진">
            <a:extLst>
              <a:ext uri="{FF2B5EF4-FFF2-40B4-BE49-F238E27FC236}">
                <a16:creationId xmlns:a16="http://schemas.microsoft.com/office/drawing/2014/main" id="{45B669C1-BC38-5F46-94AB-C3D015DCDA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44076" y="516680"/>
            <a:ext cx="2903848" cy="29038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D5FD92-3AB8-F04D-AC69-E564FAC1FACB}"/>
              </a:ext>
            </a:extLst>
          </p:cNvPr>
          <p:cNvSpPr txBox="1"/>
          <p:nvPr/>
        </p:nvSpPr>
        <p:spPr>
          <a:xfrm>
            <a:off x="5482300" y="1720881"/>
            <a:ext cx="1408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>
                <a:ea typeface="맑은 고딕" panose="020B0503020000020004" pitchFamily="50" charset="-127"/>
              </a:rPr>
              <a:t>User-Traders</a:t>
            </a:r>
            <a:endParaRPr kumimoji="1" lang="ko-Kore-KR" altLang="en-US" dirty="0">
              <a:ea typeface="맑은 고딕" panose="020B0503020000020004" pitchFamily="50" charset="-127"/>
            </a:endParaRPr>
          </a:p>
        </p:txBody>
      </p:sp>
      <p:sp>
        <p:nvSpPr>
          <p:cNvPr id="20" name="Google Shape;160;p17">
            <a:extLst>
              <a:ext uri="{FF2B5EF4-FFF2-40B4-BE49-F238E27FC236}">
                <a16:creationId xmlns:a16="http://schemas.microsoft.com/office/drawing/2014/main" id="{81A880FF-54F1-DE44-8EEB-792EBF9C30EA}"/>
              </a:ext>
            </a:extLst>
          </p:cNvPr>
          <p:cNvSpPr txBox="1"/>
          <p:nvPr/>
        </p:nvSpPr>
        <p:spPr>
          <a:xfrm>
            <a:off x="127590" y="111942"/>
            <a:ext cx="431582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dirty="0">
                <a:solidFill>
                  <a:srgbClr val="DDBC9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/>
                <a:sym typeface="Arial"/>
              </a:rPr>
              <a:t>개발 동기 및 기대효과</a:t>
            </a:r>
            <a:endParaRPr sz="3200" dirty="0">
              <a:solidFill>
                <a:srgbClr val="DDBC9A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/>
              <a:sym typeface="Arial"/>
            </a:endParaRPr>
          </a:p>
        </p:txBody>
      </p:sp>
      <p:pic>
        <p:nvPicPr>
          <p:cNvPr id="9" name="그래픽 8" descr="재미있는 얼굴(윤곽선) 단색으로 채워진">
            <a:extLst>
              <a:ext uri="{FF2B5EF4-FFF2-40B4-BE49-F238E27FC236}">
                <a16:creationId xmlns:a16="http://schemas.microsoft.com/office/drawing/2014/main" id="{57B52F56-31A5-0E45-936E-2DCCABC70F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01629" y="2678904"/>
            <a:ext cx="719741" cy="7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403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bb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425059"/>
      </a:accent1>
      <a:accent2>
        <a:srgbClr val="C7905A"/>
      </a:accent2>
      <a:accent3>
        <a:srgbClr val="F3DFBA"/>
      </a:accent3>
      <a:accent4>
        <a:srgbClr val="F0CAB6"/>
      </a:accent4>
      <a:accent5>
        <a:srgbClr val="F08820"/>
      </a:accent5>
      <a:accent6>
        <a:srgbClr val="867A6C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1593</TotalTime>
  <Words>490</Words>
  <Application>Microsoft Macintosh PowerPoint</Application>
  <PresentationFormat>와이드스크린</PresentationFormat>
  <Paragraphs>239</Paragraphs>
  <Slides>32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Arial Black</vt:lpstr>
      <vt:lpstr>Arial</vt:lpstr>
      <vt:lpstr>Wingdings</vt:lpstr>
      <vt:lpstr>HY헤드라인M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중고거래 판매를 통해   물품의 재활용 가능 및    경제적 이윤 추구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HappyDormitory</dc:creator>
  <cp:lastModifiedBy>soft1284</cp:lastModifiedBy>
  <cp:revision>182</cp:revision>
  <dcterms:modified xsi:type="dcterms:W3CDTF">2021-06-17T00:25:34Z</dcterms:modified>
</cp:coreProperties>
</file>